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0"/>
  </p:notesMasterIdLst>
  <p:sldIdLst>
    <p:sldId id="256" r:id="rId3"/>
    <p:sldId id="257" r:id="rId4"/>
    <p:sldId id="258" r:id="rId5"/>
    <p:sldId id="307" r:id="rId6"/>
    <p:sldId id="315" r:id="rId7"/>
    <p:sldId id="261" r:id="rId8"/>
    <p:sldId id="316" r:id="rId9"/>
    <p:sldId id="342" r:id="rId10"/>
    <p:sldId id="343" r:id="rId11"/>
    <p:sldId id="345" r:id="rId12"/>
    <p:sldId id="317" r:id="rId13"/>
    <p:sldId id="3769" r:id="rId14"/>
    <p:sldId id="318" r:id="rId15"/>
    <p:sldId id="319" r:id="rId16"/>
    <p:sldId id="320" r:id="rId17"/>
    <p:sldId id="321" r:id="rId18"/>
    <p:sldId id="323" r:id="rId19"/>
    <p:sldId id="322" r:id="rId20"/>
    <p:sldId id="325" r:id="rId21"/>
    <p:sldId id="326" r:id="rId22"/>
    <p:sldId id="327" r:id="rId23"/>
    <p:sldId id="324" r:id="rId24"/>
    <p:sldId id="328" r:id="rId25"/>
    <p:sldId id="329" r:id="rId26"/>
    <p:sldId id="330" r:id="rId27"/>
    <p:sldId id="331" r:id="rId28"/>
    <p:sldId id="332" r:id="rId29"/>
    <p:sldId id="333" r:id="rId30"/>
    <p:sldId id="335" r:id="rId31"/>
    <p:sldId id="346" r:id="rId32"/>
    <p:sldId id="337" r:id="rId33"/>
    <p:sldId id="341" r:id="rId34"/>
    <p:sldId id="334" r:id="rId35"/>
    <p:sldId id="338" r:id="rId36"/>
    <p:sldId id="339" r:id="rId37"/>
    <p:sldId id="278" r:id="rId38"/>
    <p:sldId id="376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700"/>
    <a:srgbClr val="6264F5"/>
    <a:srgbClr val="FFFFFF"/>
    <a:srgbClr val="F2F2F2"/>
    <a:srgbClr val="FF7F50"/>
    <a:srgbClr val="2E8B57"/>
    <a:srgbClr val="00853E"/>
    <a:srgbClr val="A5A5A5"/>
    <a:srgbClr val="ED7D31"/>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01"/>
    <p:restoredTop sz="96327"/>
  </p:normalViewPr>
  <p:slideViewPr>
    <p:cSldViewPr snapToGrid="0">
      <p:cViewPr varScale="1">
        <p:scale>
          <a:sx n="106" d="100"/>
          <a:sy n="106" d="100"/>
        </p:scale>
        <p:origin x="14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5" Type="http://schemas.openxmlformats.org/officeDocument/2006/relationships/image" Target="../media/image36.emf"/><Relationship Id="rId4"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37</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16.jpg"/><Relationship Id="rId5" Type="http://schemas.openxmlformats.org/officeDocument/2006/relationships/tags" Target="../tags/tag22.xml"/><Relationship Id="rId10" Type="http://schemas.openxmlformats.org/officeDocument/2006/relationships/image" Target="../media/image3.jpeg"/><Relationship Id="rId4" Type="http://schemas.openxmlformats.org/officeDocument/2006/relationships/tags" Target="../tags/tag21.xml"/><Relationship Id="rId9"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3.jpeg"/><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10" Type="http://schemas.openxmlformats.org/officeDocument/2006/relationships/image" Target="../media/image3.jpeg"/><Relationship Id="rId4" Type="http://schemas.openxmlformats.org/officeDocument/2006/relationships/tags" Target="../tags/tag29.xml"/><Relationship Id="rId9"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3.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3.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1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46.xml"/><Relationship Id="rId7" Type="http://schemas.openxmlformats.org/officeDocument/2006/relationships/image" Target="../media/image3.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13.xml"/><Relationship Id="rId5" Type="http://schemas.openxmlformats.org/officeDocument/2006/relationships/tags" Target="../tags/tag48.xml"/><Relationship Id="rId4" Type="http://schemas.openxmlformats.org/officeDocument/2006/relationships/tags" Target="../tags/tag4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51.xml"/><Relationship Id="rId7" Type="http://schemas.openxmlformats.org/officeDocument/2006/relationships/image" Target="../media/image22.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21.png"/><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54.xml"/><Relationship Id="rId7" Type="http://schemas.openxmlformats.org/officeDocument/2006/relationships/image" Target="../media/image3.jpe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slideLayout" Target="../slideLayouts/slideLayout13.xml"/><Relationship Id="rId5" Type="http://schemas.openxmlformats.org/officeDocument/2006/relationships/tags" Target="../tags/tag56.xml"/><Relationship Id="rId4" Type="http://schemas.openxmlformats.org/officeDocument/2006/relationships/tags" Target="../tags/tag55.xml"/><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7.svg"/><Relationship Id="rId4" Type="http://schemas.openxmlformats.org/officeDocument/2006/relationships/image" Target="../media/image27.svg"/><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4.emf"/><Relationship Id="rId3" Type="http://schemas.openxmlformats.org/officeDocument/2006/relationships/image" Target="../media/image3.jpeg"/><Relationship Id="rId7" Type="http://schemas.openxmlformats.org/officeDocument/2006/relationships/image" Target="../media/image40.png"/><Relationship Id="rId12" Type="http://schemas.openxmlformats.org/officeDocument/2006/relationships/oleObject" Target="../embeddings/oleObject6.bin"/><Relationship Id="rId17" Type="http://schemas.openxmlformats.org/officeDocument/2006/relationships/image" Target="../media/image36.emf"/><Relationship Id="rId2" Type="http://schemas.openxmlformats.org/officeDocument/2006/relationships/slideLayout" Target="../slideLayouts/slideLayout13.xml"/><Relationship Id="rId16" Type="http://schemas.openxmlformats.org/officeDocument/2006/relationships/oleObject" Target="../embeddings/oleObject8.bin"/><Relationship Id="rId1" Type="http://schemas.openxmlformats.org/officeDocument/2006/relationships/vmlDrawing" Target="../drawings/vmlDrawing3.vml"/><Relationship Id="rId6" Type="http://schemas.openxmlformats.org/officeDocument/2006/relationships/image" Target="../media/image39.png"/><Relationship Id="rId11" Type="http://schemas.openxmlformats.org/officeDocument/2006/relationships/image" Target="../media/image33.emf"/><Relationship Id="rId5" Type="http://schemas.openxmlformats.org/officeDocument/2006/relationships/image" Target="../media/image38.png"/><Relationship Id="rId15" Type="http://schemas.openxmlformats.org/officeDocument/2006/relationships/image" Target="../media/image35.emf"/><Relationship Id="rId10" Type="http://schemas.openxmlformats.org/officeDocument/2006/relationships/oleObject" Target="../embeddings/oleObject5.bin"/><Relationship Id="rId4" Type="http://schemas.openxmlformats.org/officeDocument/2006/relationships/image" Target="../media/image37.png"/><Relationship Id="rId9" Type="http://schemas.openxmlformats.org/officeDocument/2006/relationships/image" Target="../media/image32.emf"/><Relationship Id="rId1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7.emf"/><Relationship Id="rId2" Type="http://schemas.openxmlformats.org/officeDocument/2006/relationships/slideLayout" Target="../slideLayouts/slideLayout13.xml"/><Relationship Id="rId1" Type="http://schemas.openxmlformats.org/officeDocument/2006/relationships/tags" Target="../tags/tag57.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58.xml"/><Relationship Id="rId6" Type="http://schemas.openxmlformats.org/officeDocument/2006/relationships/image" Target="../media/image48.png"/><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1.xml"/><Relationship Id="rId7" Type="http://schemas.openxmlformats.org/officeDocument/2006/relationships/slideLayout" Target="../slideLayouts/slideLayout13.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tags" Target="../tags/tag64.xml"/><Relationship Id="rId5" Type="http://schemas.openxmlformats.org/officeDocument/2006/relationships/tags" Target="../tags/tag63.xml"/><Relationship Id="rId4" Type="http://schemas.openxmlformats.org/officeDocument/2006/relationships/tags" Target="../tags/tag62.xml"/></Relationships>
</file>

<file path=ppt/slides/_rels/slide28.xml.rels><?xml version="1.0" encoding="UTF-8" standalone="yes"?>
<Relationships xmlns="http://schemas.openxmlformats.org/package/2006/relationships"><Relationship Id="rId8" Type="http://schemas.openxmlformats.org/officeDocument/2006/relationships/tags" Target="../tags/tag72.xml"/><Relationship Id="rId3" Type="http://schemas.openxmlformats.org/officeDocument/2006/relationships/tags" Target="../tags/tag67.xml"/><Relationship Id="rId7" Type="http://schemas.openxmlformats.org/officeDocument/2006/relationships/tags" Target="../tags/tag71.xml"/><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tags" Target="../tags/tag70.xml"/><Relationship Id="rId11" Type="http://schemas.openxmlformats.org/officeDocument/2006/relationships/image" Target="../media/image3.jpeg"/><Relationship Id="rId5" Type="http://schemas.openxmlformats.org/officeDocument/2006/relationships/tags" Target="../tags/tag69.xml"/><Relationship Id="rId10" Type="http://schemas.openxmlformats.org/officeDocument/2006/relationships/slideLayout" Target="../slideLayouts/slideLayout13.xml"/><Relationship Id="rId4" Type="http://schemas.openxmlformats.org/officeDocument/2006/relationships/tags" Target="../tags/tag68.xml"/><Relationship Id="rId9" Type="http://schemas.openxmlformats.org/officeDocument/2006/relationships/tags" Target="../tags/tag73.xml"/></Relationships>
</file>

<file path=ppt/slides/_rels/slide2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tags" Target="../tags/tag76.xml"/><Relationship Id="rId7" Type="http://schemas.openxmlformats.org/officeDocument/2006/relationships/image" Target="../media/image49.png"/><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52.png"/><Relationship Id="rId4" Type="http://schemas.openxmlformats.org/officeDocument/2006/relationships/tags" Target="../tags/tag77.xml"/><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80.xml"/><Relationship Id="rId7" Type="http://schemas.openxmlformats.org/officeDocument/2006/relationships/image" Target="../media/image53.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1.xml"/></Relationships>
</file>

<file path=ppt/slides/_rels/slide31.xml.rels><?xml version="1.0" encoding="UTF-8" standalone="yes"?>
<Relationships xmlns="http://schemas.openxmlformats.org/package/2006/relationships"><Relationship Id="rId3" Type="http://schemas.openxmlformats.org/officeDocument/2006/relationships/tags" Target="../tags/tag84.xml"/><Relationship Id="rId7" Type="http://schemas.openxmlformats.org/officeDocument/2006/relationships/image" Target="../media/image54.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5.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86.xml"/><Relationship Id="rId5" Type="http://schemas.openxmlformats.org/officeDocument/2006/relationships/image" Target="../media/image56.png"/><Relationship Id="rId4" Type="http://schemas.openxmlformats.org/officeDocument/2006/relationships/image" Target="../media/image55.jpe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88.xml"/><Relationship Id="rId1" Type="http://schemas.openxmlformats.org/officeDocument/2006/relationships/tags" Target="../tags/tag87.xml"/><Relationship Id="rId5" Type="http://schemas.openxmlformats.org/officeDocument/2006/relationships/image" Target="../media/image57.jpeg"/><Relationship Id="rId4"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58.png"/><Relationship Id="rId4" Type="http://schemas.openxmlformats.org/officeDocument/2006/relationships/image" Target="../media/image3.jpe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0.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GANs</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VAE</a:t>
            </a:r>
            <a:r>
              <a:rPr lang="zh-CN" altLang="en-US" b="1" dirty="0">
                <a:latin typeface="微软雅黑" panose="020B0503020204020204" pitchFamily="34" charset="-122"/>
                <a:ea typeface="微软雅黑" panose="020B0503020204020204" pitchFamily="34" charset="-122"/>
              </a:rPr>
              <a:t>的生成模型</a:t>
            </a:r>
          </a:p>
        </p:txBody>
      </p:sp>
      <p:sp>
        <p:nvSpPr>
          <p:cNvPr id="9" name="文本框 8"/>
          <p:cNvSpPr txBox="1"/>
          <p:nvPr/>
        </p:nvSpPr>
        <p:spPr>
          <a:xfrm>
            <a:off x="2065654" y="2376169"/>
            <a:ext cx="4030345" cy="4185285"/>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Conditional Tabular GAN, CTGAN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）：专门设计用于生成表格数据的对抗网络，适用于混合类型特征。</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Table Generative Adversarial Network,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）：通过辅助分类器和信息损失保持列间相关性。</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表格变分自编码器（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Variational Autoencoder, TVAE)</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：适合连续特征生成，通过隐变量建模数据分布。</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基于扩散模型的生成技术</a:t>
            </a:r>
          </a:p>
        </p:txBody>
      </p:sp>
      <p:sp>
        <p:nvSpPr>
          <p:cNvPr id="17" name="文本框 16"/>
          <p:cNvSpPr txBox="1"/>
          <p:nvPr/>
        </p:nvSpPr>
        <p:spPr>
          <a:xfrm>
            <a:off x="6712585" y="2254885"/>
            <a:ext cx="4792345" cy="3575979"/>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表格去噪扩散概率模型（</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Denoising Diffusion Probabilistic Model,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：通过定义从数据到噪声的马尔可夫链，再反向从噪声生成数据。</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采用逐步添加和去除噪声的方式生成数据，训练稳定性好，在维持表格数据复杂依赖关系方面表现突出，尤其适合高维低相关特征的生成。</a:t>
            </a:r>
          </a:p>
          <a:p>
            <a:pPr marL="285750" indent="-285750">
              <a:lnSpc>
                <a:spcPct val="18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表格数据生成</a:t>
            </a:r>
          </a:p>
        </p:txBody>
      </p:sp>
    </p:spTree>
    <p:extLst>
      <p:ext uri="{BB962C8B-B14F-4D97-AF65-F5344CB8AC3E}">
        <p14:creationId xmlns:p14="http://schemas.microsoft.com/office/powerpoint/2010/main" val="156062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03</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708314"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708314"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纵向联邦半监督方法生成数据算法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Tree>
    <p:extLst>
      <p:ext uri="{BB962C8B-B14F-4D97-AF65-F5344CB8AC3E}">
        <p14:creationId xmlns:p14="http://schemas.microsoft.com/office/powerpoint/2010/main" val="17498295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1"/>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2"/>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3"/>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4"/>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5"/>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6"/>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16"/>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17"/>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p>
        </p:txBody>
      </p:sp>
      <p:sp>
        <p:nvSpPr>
          <p:cNvPr id="114" name="幻云PPT-演示军团26"/>
          <p:cNvSpPr/>
          <p:nvPr>
            <p:custDataLst>
              <p:tags r:id="rId7"/>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8"/>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p>
        </p:txBody>
      </p:sp>
      <p:sp>
        <p:nvSpPr>
          <p:cNvPr id="119" name="幻云PPT-演示军团31"/>
          <p:cNvSpPr/>
          <p:nvPr>
            <p:custDataLst>
              <p:tags r:id="rId9"/>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0"/>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p>
        </p:txBody>
      </p:sp>
      <p:sp>
        <p:nvSpPr>
          <p:cNvPr id="124" name="幻云PPT-演示军团36"/>
          <p:cNvSpPr/>
          <p:nvPr>
            <p:custDataLst>
              <p:tags r:id="rId11"/>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2"/>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4"/>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5"/>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主要作用</a:t>
            </a:r>
          </a:p>
        </p:txBody>
      </p:sp>
      <p:sp>
        <p:nvSpPr>
          <p:cNvPr id="140" name="幻云PPT-演示军团46"/>
          <p:cNvSpPr/>
          <p:nvPr>
            <p:custDataLst>
              <p:tags r:id="rId13"/>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066290" y="1645920"/>
            <a:ext cx="4112895" cy="2377440"/>
            <a:chOff x="3254" y="2080"/>
            <a:chExt cx="5980" cy="3744"/>
          </a:xfrm>
        </p:grpSpPr>
        <p:sp>
          <p:nvSpPr>
            <p:cNvPr id="2" name="矩形 1"/>
            <p:cNvSpPr/>
            <p:nvPr/>
          </p:nvSpPr>
          <p:spPr>
            <a:xfrm>
              <a:off x="3254" y="2080"/>
              <a:ext cx="5980" cy="626"/>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3254" y="2122"/>
              <a:ext cx="5979" cy="58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6" name="圆角矩形 5"/>
            <p:cNvSpPr/>
            <p:nvPr/>
          </p:nvSpPr>
          <p:spPr>
            <a:xfrm>
              <a:off x="3254" y="2706"/>
              <a:ext cx="5979" cy="3118"/>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463" y="2783"/>
              <a:ext cx="5770" cy="2989"/>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grpSp>
      <p:grpSp>
        <p:nvGrpSpPr>
          <p:cNvPr id="9" name="组合 8"/>
          <p:cNvGrpSpPr/>
          <p:nvPr/>
        </p:nvGrpSpPr>
        <p:grpSpPr>
          <a:xfrm>
            <a:off x="2065655" y="4224655"/>
            <a:ext cx="4112895" cy="2377440"/>
            <a:chOff x="3254" y="2080"/>
            <a:chExt cx="4569" cy="3932"/>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3254" y="2737"/>
              <a:ext cx="4568" cy="3275"/>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p:nvPr/>
        </p:nvCxnSpPr>
        <p:spPr>
          <a:xfrm>
            <a:off x="6627495" y="1191895"/>
            <a:ext cx="0" cy="533273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grpSp>
        <p:nvGrpSpPr>
          <p:cNvPr id="27" name="组合 26"/>
          <p:cNvGrpSpPr/>
          <p:nvPr/>
        </p:nvGrpSpPr>
        <p:grpSpPr>
          <a:xfrm>
            <a:off x="6729413" y="1571241"/>
            <a:ext cx="5071479" cy="4968864"/>
            <a:chOff x="3254" y="2080"/>
            <a:chExt cx="5995" cy="4782"/>
          </a:xfrm>
        </p:grpSpPr>
        <p:sp>
          <p:nvSpPr>
            <p:cNvPr id="28" name="矩形 27"/>
            <p:cNvSpPr/>
            <p:nvPr/>
          </p:nvSpPr>
          <p:spPr>
            <a:xfrm>
              <a:off x="3254" y="2080"/>
              <a:ext cx="5980" cy="626"/>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3270" y="2218"/>
              <a:ext cx="5979" cy="567"/>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3254" y="2706"/>
              <a:ext cx="5979" cy="415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3"/>
          <a:stretch>
            <a:fillRect/>
          </a:stretch>
        </p:blipFill>
        <p:spPr>
          <a:xfrm>
            <a:off x="6736504" y="2249858"/>
            <a:ext cx="5057941" cy="1783916"/>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86323" y="6380870"/>
            <a:ext cx="151684" cy="58288"/>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54071" y="6243892"/>
            <a:ext cx="641002" cy="278281"/>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65446" y="6392488"/>
            <a:ext cx="151684" cy="58288"/>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0642" y="6241216"/>
            <a:ext cx="931406" cy="278281"/>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0171" y="4501939"/>
            <a:ext cx="486000" cy="403838"/>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2303" y="4501939"/>
            <a:ext cx="486000" cy="926035"/>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77949"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54071"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53496" y="5562431"/>
            <a:ext cx="37704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03321" y="5606581"/>
            <a:ext cx="37704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2369" y="5109519"/>
            <a:ext cx="155448"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094435" y="4501939"/>
            <a:ext cx="486000" cy="926035"/>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56740"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4"/>
          <a:stretch>
            <a:fillRect/>
          </a:stretch>
        </p:blipFill>
        <p:spPr>
          <a:xfrm>
            <a:off x="8994140" y="4570647"/>
            <a:ext cx="3159512" cy="9154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1"/>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7185"/>
          </a:xfrm>
          <a:prstGeom prst="rect">
            <a:avLst/>
          </a:prstGeom>
        </p:spPr>
        <p:txBody>
          <a:bodyPr wrap="square">
            <a:spAutoFit/>
          </a:bodyPr>
          <a:lstStyle/>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 VFPU </a:t>
            </a:r>
            <a:r>
              <a:rPr lang="zh-CN" altLang="en-US" sz="1600">
                <a:solidFill>
                  <a:srgbClr val="000000"/>
                </a:solidFill>
                <a:latin typeface="Arial" panose="020B0604020202020204"/>
                <a:ea typeface="Arial" panose="020B0604020202020204"/>
              </a:rPr>
              <a:t>算法总体流程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隐私保护机制（</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617410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154"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VFPU_LR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VFPU_GBDT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61" name="组合 60"/>
          <p:cNvGrpSpPr/>
          <p:nvPr/>
        </p:nvGrpSpPr>
        <p:grpSpPr>
          <a:xfrm>
            <a:off x="1674495" y="1887220"/>
            <a:ext cx="10517505" cy="4947920"/>
            <a:chOff x="2637" y="2972"/>
            <a:chExt cx="16563"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9"/>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10"/>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817" y="3413"/>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31" name="幻云PPT-演示军团3"/>
              <p:cNvSpPr/>
              <p:nvPr>
                <p:custDataLst>
                  <p:tags r:id="rId4"/>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73" y="3306"/>
                <a:ext cx="7354" cy="6222"/>
              </a:xfrm>
              <a:prstGeom prst="rect">
                <a:avLst/>
              </a:prstGeom>
              <a:noFill/>
            </p:spPr>
            <p:txBody>
              <a:bodyPr wrap="square">
                <a:noAutofit/>
              </a:bodyPr>
              <a:lstStyle/>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p>
            </p:txBody>
          </p:sp>
          <p:sp>
            <p:nvSpPr>
              <p:cNvPr id="56" name="幻云PPT-演示军团14"/>
              <p:cNvSpPr txBox="1"/>
              <p:nvPr>
                <p:custDataLst>
                  <p:tags r:id="rId7"/>
                </p:custDataLst>
              </p:nvPr>
            </p:nvSpPr>
            <p:spPr>
              <a:xfrm>
                <a:off x="1755" y="5232"/>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sp>
            <p:nvSpPr>
              <p:cNvPr id="58" name="幻云PPT-演示军团14"/>
              <p:cNvSpPr txBox="1"/>
              <p:nvPr>
                <p:custDataLst>
                  <p:tags r:id="rId8"/>
                </p:custDataLst>
              </p:nvPr>
            </p:nvSpPr>
            <p:spPr>
              <a:xfrm>
                <a:off x="1754" y="7049"/>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grpSp>
        <p:sp>
          <p:nvSpPr>
            <p:cNvPr id="50" name="文本框 49"/>
            <p:cNvSpPr txBox="1"/>
            <p:nvPr/>
          </p:nvSpPr>
          <p:spPr>
            <a:xfrm>
              <a:off x="3640" y="4689"/>
              <a:ext cx="6288" cy="580"/>
            </a:xfrm>
            <a:prstGeom prst="rect">
              <a:avLst/>
            </a:prstGeom>
            <a:noFill/>
          </p:spPr>
          <p:txBody>
            <a:bodyPr wrap="square" rtlCol="0">
              <a:spAutoFit/>
            </a:bodyPr>
            <a:lstStyle/>
            <a:p>
              <a:pPr algn="ctr"/>
              <a:r>
                <a:rPr lang="zh-CN" altLang="en-US"/>
                <a:t>对比联邦与非联邦</a:t>
              </a:r>
              <a:r>
                <a:rPr lang="en-US" altLang="zh-CN"/>
                <a:t>PU</a:t>
              </a:r>
              <a:r>
                <a:rPr lang="zh-CN" altLang="en-US"/>
                <a:t>学习性能</a:t>
              </a:r>
            </a:p>
          </p:txBody>
        </p:sp>
        <p:sp>
          <p:nvSpPr>
            <p:cNvPr id="53" name="下箭头 52"/>
            <p:cNvSpPr/>
            <p:nvPr/>
          </p:nvSpPr>
          <p:spPr>
            <a:xfrm>
              <a:off x="6723" y="5347"/>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lstStyle/>
            <a:p>
              <a:pPr algn="ctr"/>
              <a:r>
                <a:rPr lang="zh-CN" altLang="en-US"/>
                <a:t>评估不同基学习器对</a:t>
              </a:r>
              <a:r>
                <a:rPr lang="en-US" altLang="zh-CN"/>
                <a:t>VFPU</a:t>
              </a:r>
              <a:r>
                <a:rPr lang="zh-CN" altLang="en-US"/>
                <a:t>框架的影响</a:t>
              </a:r>
            </a:p>
          </p:txBody>
        </p:sp>
        <p:sp>
          <p:nvSpPr>
            <p:cNvPr id="59" name="下箭头 58"/>
            <p:cNvSpPr/>
            <p:nvPr/>
          </p:nvSpPr>
          <p:spPr>
            <a:xfrm>
              <a:off x="6723" y="6966"/>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lstStyle/>
            <a:p>
              <a:pPr algn="ctr"/>
              <a:r>
                <a:rPr lang="zh-CN" altLang="en-US"/>
                <a:t>与多种半监督学习方法进行基线对比</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8"/>
          <a:stretch>
            <a:fillRect/>
          </a:stretch>
        </p:blipFill>
        <p:spPr>
          <a:xfrm>
            <a:off x="6687820" y="2418080"/>
            <a:ext cx="4557395" cy="3660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p>
        </p:txBody>
      </p:sp>
      <p:sp>
        <p:nvSpPr>
          <p:cNvPr id="12" name="文本框 11"/>
          <p:cNvSpPr txBox="1"/>
          <p:nvPr/>
        </p:nvSpPr>
        <p:spPr>
          <a:xfrm>
            <a:off x="5636237" y="3151879"/>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研究现状</a:t>
            </a:r>
          </a:p>
        </p:txBody>
      </p:sp>
      <p:sp>
        <p:nvSpPr>
          <p:cNvPr id="13" name="文本框 12"/>
          <p:cNvSpPr txBox="1"/>
          <p:nvPr/>
        </p:nvSpPr>
        <p:spPr>
          <a:xfrm>
            <a:off x="5636237" y="4024082"/>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6"/>
          <a:srcRect/>
          <a:stretch/>
        </p:blipFill>
        <p:spPr>
          <a:xfrm>
            <a:off x="1714166" y="3626703"/>
            <a:ext cx="3436444" cy="2443893"/>
          </a:xfrm>
          <a:prstGeom prst="rect">
            <a:avLst/>
          </a:prstGeom>
        </p:spPr>
      </p:pic>
      <p:pic>
        <p:nvPicPr>
          <p:cNvPr id="9" name="图片 8"/>
          <p:cNvPicPr>
            <a:picLocks noChangeAspect="1"/>
          </p:cNvPicPr>
          <p:nvPr/>
        </p:nvPicPr>
        <p:blipFill>
          <a:blip r:embed="rId7"/>
          <a:srcRect/>
          <a:stretch/>
        </p:blipFill>
        <p:spPr>
          <a:xfrm>
            <a:off x="5211240" y="3663573"/>
            <a:ext cx="3340582" cy="2444400"/>
          </a:xfrm>
          <a:prstGeom prst="rect">
            <a:avLst/>
          </a:prstGeom>
        </p:spPr>
      </p:pic>
      <p:pic>
        <p:nvPicPr>
          <p:cNvPr id="10" name="图片 9"/>
          <p:cNvPicPr>
            <a:picLocks noChangeAspect="1"/>
          </p:cNvPicPr>
          <p:nvPr/>
        </p:nvPicPr>
        <p:blipFill>
          <a:blip r:embed="rId8"/>
          <a:srcRect/>
          <a:stretch/>
        </p:blipFill>
        <p:spPr>
          <a:xfrm>
            <a:off x="8612451" y="3626703"/>
            <a:ext cx="3378586" cy="2444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实验三显示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639820"/>
            <a:ext cx="4225925" cy="2753360"/>
          </a:xfrm>
          <a:prstGeom prst="rect">
            <a:avLst/>
          </a:prstGeom>
        </p:spPr>
      </p:pic>
      <p:pic>
        <p:nvPicPr>
          <p:cNvPr id="56" name="IM 56"/>
          <p:cNvPicPr/>
          <p:nvPr/>
        </p:nvPicPr>
        <p:blipFill>
          <a:blip r:embed="rId9"/>
          <a:srcRect/>
          <a:stretch/>
        </p:blipFill>
        <p:spPr>
          <a:xfrm>
            <a:off x="6861810" y="3775096"/>
            <a:ext cx="4351655" cy="23208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p>
        </p:txBody>
      </p:sp>
      <p:grpSp>
        <p:nvGrpSpPr>
          <p:cNvPr id="5" name="组合 4"/>
          <p:cNvGrpSpPr/>
          <p:nvPr/>
        </p:nvGrpSpPr>
        <p:grpSpPr>
          <a:xfrm>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p>
          </p:txBody>
        </p:sp>
      </p:grpSp>
      <p:pic>
        <p:nvPicPr>
          <p:cNvPr id="33" name="图形 32" descr="靶心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p>
        </p:txBody>
      </p:sp>
      <p:sp>
        <p:nvSpPr>
          <p:cNvPr id="11" name="文本框 10"/>
          <p:cNvSpPr txBox="1"/>
          <p:nvPr/>
        </p:nvSpPr>
        <p:spPr>
          <a:xfrm>
            <a:off x="8455660" y="2428240"/>
            <a:ext cx="3268345" cy="922020"/>
          </a:xfrm>
          <a:prstGeom prst="rect">
            <a:avLst/>
          </a:prstGeom>
          <a:noFill/>
        </p:spPr>
        <p:txBody>
          <a:bodyPr wrap="square" rtlCol="0">
            <a:spAutoFit/>
          </a:bodyPr>
          <a:lstStyle/>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p>
        </p:txBody>
      </p:sp>
      <p:sp>
        <p:nvSpPr>
          <p:cNvPr id="77" name="文本框 76"/>
          <p:cNvSpPr txBox="1"/>
          <p:nvPr/>
        </p:nvSpPr>
        <p:spPr>
          <a:xfrm>
            <a:off x="1840865" y="4052570"/>
            <a:ext cx="3533140"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，通过多任务学习提升性能解。</a:t>
            </a:r>
          </a:p>
        </p:txBody>
      </p:sp>
      <p:sp>
        <p:nvSpPr>
          <p:cNvPr id="19" name="文本框 18"/>
          <p:cNvSpPr txBox="1"/>
          <p:nvPr/>
        </p:nvSpPr>
        <p:spPr>
          <a:xfrm>
            <a:off x="8583930" y="3894455"/>
            <a:ext cx="3140075" cy="922020"/>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a:t>
            </a: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优势</a:t>
            </a: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核心技术</a:t>
            </a: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解决方案</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464"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46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466"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467"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468"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3.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76" name="IM 76"/>
          <p:cNvPicPr/>
          <p:nvPr/>
        </p:nvPicPr>
        <p:blipFill>
          <a:blip r:embed="rId3"/>
          <a:srcRect/>
          <a:stretch/>
        </p:blipFill>
        <p:spPr>
          <a:xfrm>
            <a:off x="7603490" y="2482509"/>
            <a:ext cx="4328795" cy="2328592"/>
          </a:xfrm>
          <a:prstGeom prst="rect">
            <a:avLst/>
          </a:prstGeom>
        </p:spPr>
      </p:pic>
      <p:sp>
        <p:nvSpPr>
          <p:cNvPr id="5" name="文本框 4"/>
          <p:cNvSpPr txBox="1"/>
          <p:nvPr/>
        </p:nvSpPr>
        <p:spPr>
          <a:xfrm>
            <a:off x="8669655" y="5698490"/>
            <a:ext cx="2828290" cy="337185"/>
          </a:xfrm>
          <a:prstGeom prst="rect">
            <a:avLst/>
          </a:prstGeom>
        </p:spPr>
        <p:txBody>
          <a:bodyPr wrap="square">
            <a:spAutoFit/>
          </a:bodyPr>
          <a:lstStyle/>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FedPSG-PUM </a:t>
            </a:r>
            <a:r>
              <a:rPr lang="zh-CN" altLang="en-US" sz="1600">
                <a:solidFill>
                  <a:srgbClr val="000000"/>
                </a:solidFill>
                <a:latin typeface="Arial" panose="020B0604020202020204"/>
                <a:ea typeface="Arial" panose="020B0604020202020204"/>
              </a:rPr>
              <a:t>算法总体流程</a:t>
            </a:r>
          </a:p>
        </p:txBody>
      </p:sp>
      <p:sp>
        <p:nvSpPr>
          <p:cNvPr id="6" name="文本框 5"/>
          <p:cNvSpPr txBox="1"/>
          <p:nvPr/>
        </p:nvSpPr>
        <p:spPr>
          <a:xfrm>
            <a:off x="2146935" y="1604963"/>
            <a:ext cx="5080000" cy="337185"/>
          </a:xfrm>
          <a:prstGeom prst="rect">
            <a:avLst/>
          </a:prstGeom>
        </p:spPr>
        <p:txBody>
          <a:bodyPr>
            <a:spAutoFit/>
          </a:bodyPr>
          <a:lstStyle/>
          <a:p>
            <a:r>
              <a:rPr lang="zh-CN" altLang="en-US" sz="1600">
                <a:latin typeface="微软雅黑" panose="020B0503020204020204" pitchFamily="34" charset="-122"/>
                <a:ea typeface="微软雅黑" panose="020B0503020204020204" pitchFamily="34" charset="-122"/>
              </a:rPr>
              <a:t>在保护隐私前提下量化不同参与方特征间的统计关联性</a:t>
            </a:r>
          </a:p>
        </p:txBody>
      </p:sp>
      <p:sp>
        <p:nvSpPr>
          <p:cNvPr id="8" name="文本框 7"/>
          <p:cNvSpPr txBox="1"/>
          <p:nvPr/>
        </p:nvSpPr>
        <p:spPr>
          <a:xfrm>
            <a:off x="2083435" y="2019935"/>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关键步骤</a:t>
            </a:r>
          </a:p>
        </p:txBody>
      </p:sp>
      <p:cxnSp>
        <p:nvCxnSpPr>
          <p:cNvPr id="9" name="直接连接符 8"/>
          <p:cNvCxnSpPr/>
          <p:nvPr/>
        </p:nvCxnSpPr>
        <p:spPr>
          <a:xfrm>
            <a:off x="2187575" y="2470150"/>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141220" y="2550795"/>
            <a:ext cx="5762625" cy="1666240"/>
          </a:xfrm>
          <a:prstGeom prst="rect">
            <a:avLst/>
          </a:prstGeom>
          <a:noFill/>
        </p:spPr>
        <p:txBody>
          <a:bodyPr wrap="square" rtlCol="0">
            <a:spAutoFit/>
          </a:bodyPr>
          <a:lstStyle/>
          <a:p>
            <a:pPr marL="285750" indent="-285750">
              <a:lnSpc>
                <a:spcPct val="160000"/>
              </a:lnSpc>
              <a:buFont typeface="Arial" panose="020B0604020202020204" pitchFamily="34" charset="0"/>
              <a:buChar char="•"/>
            </a:pPr>
            <a:r>
              <a:rPr lang="zh-CN" altLang="en-US" sz="1600" dirty="0"/>
              <a:t>协调方生成同态加密密钥对，分发公钥给</a:t>
            </a:r>
            <a:r>
              <a:rPr lang="en-US" altLang="zh-CN" sz="1600" dirty="0"/>
              <a:t>A</a:t>
            </a:r>
            <a:r>
              <a:rPr lang="zh-CN" altLang="en-US" sz="1600" dirty="0"/>
              <a:t>、</a:t>
            </a:r>
            <a:r>
              <a:rPr lang="en-US" altLang="zh-CN" sz="1600" dirty="0"/>
              <a:t>B</a:t>
            </a:r>
            <a:r>
              <a:rPr lang="zh-CN" altLang="en-US" sz="1600" dirty="0"/>
              <a:t>方</a:t>
            </a:r>
          </a:p>
          <a:p>
            <a:pPr marL="285750" indent="-285750">
              <a:lnSpc>
                <a:spcPct val="160000"/>
              </a:lnSpc>
              <a:buFont typeface="Arial" panose="020B0604020202020204" pitchFamily="34" charset="0"/>
              <a:buChar char="•"/>
            </a:pPr>
            <a:r>
              <a:rPr lang="zh-CN" altLang="en-US" sz="1600" dirty="0"/>
              <a:t>计算特征秩向量并进行加密传输</a:t>
            </a:r>
          </a:p>
          <a:p>
            <a:pPr marL="285750" indent="-285750">
              <a:lnSpc>
                <a:spcPct val="160000"/>
              </a:lnSpc>
              <a:buFont typeface="Arial" panose="020B0604020202020204" pitchFamily="34" charset="0"/>
              <a:buChar char="•"/>
            </a:pPr>
            <a:r>
              <a:rPr lang="en-US" altLang="zh-CN" sz="1600" dirty="0"/>
              <a:t>B</a:t>
            </a:r>
            <a:r>
              <a:rPr lang="zh-CN" altLang="en-US" sz="1600" dirty="0"/>
              <a:t>方计算加密秩差，协调方解密后计算</a:t>
            </a:r>
            <a:r>
              <a:rPr lang="en-US" altLang="zh-CN" sz="1600" dirty="0"/>
              <a:t>Spearman</a:t>
            </a:r>
            <a:r>
              <a:rPr lang="zh-CN" altLang="en-US" sz="1600" dirty="0"/>
              <a:t>相关系数</a:t>
            </a:r>
          </a:p>
          <a:p>
            <a:pPr marL="285750" indent="-285750">
              <a:lnSpc>
                <a:spcPct val="160000"/>
              </a:lnSpc>
              <a:buFont typeface="Arial" panose="020B0604020202020204" pitchFamily="34" charset="0"/>
              <a:buChar char="•"/>
            </a:pPr>
            <a:r>
              <a:rPr lang="zh-CN" altLang="en-US" sz="1600" dirty="0"/>
              <a:t>构建跨方相关性矩阵和特征重要性排序列表</a:t>
            </a:r>
          </a:p>
        </p:txBody>
      </p:sp>
      <p:pic>
        <p:nvPicPr>
          <p:cNvPr id="11" name="图片 10"/>
          <p:cNvPicPr>
            <a:picLocks noChangeAspect="1"/>
          </p:cNvPicPr>
          <p:nvPr/>
        </p:nvPicPr>
        <p:blipFill>
          <a:blip r:embed="rId4"/>
          <a:stretch>
            <a:fillRect/>
          </a:stretch>
        </p:blipFill>
        <p:spPr>
          <a:xfrm>
            <a:off x="2289810" y="4177030"/>
            <a:ext cx="2506980" cy="396240"/>
          </a:xfrm>
          <a:prstGeom prst="rect">
            <a:avLst/>
          </a:prstGeom>
        </p:spPr>
      </p:pic>
      <p:pic>
        <p:nvPicPr>
          <p:cNvPr id="13" name="图片 12"/>
          <p:cNvPicPr>
            <a:picLocks noChangeAspect="1"/>
          </p:cNvPicPr>
          <p:nvPr/>
        </p:nvPicPr>
        <p:blipFill>
          <a:blip r:embed="rId5"/>
          <a:stretch>
            <a:fillRect/>
          </a:stretch>
        </p:blipFill>
        <p:spPr>
          <a:xfrm>
            <a:off x="4961255" y="4177030"/>
            <a:ext cx="1577340" cy="434340"/>
          </a:xfrm>
          <a:prstGeom prst="rect">
            <a:avLst/>
          </a:prstGeom>
        </p:spPr>
      </p:pic>
      <p:sp>
        <p:nvSpPr>
          <p:cNvPr id="15" name="文本框 14"/>
          <p:cNvSpPr txBox="1"/>
          <p:nvPr/>
        </p:nvSpPr>
        <p:spPr>
          <a:xfrm>
            <a:off x="2141220" y="4588510"/>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技术亮点</a:t>
            </a:r>
          </a:p>
        </p:txBody>
      </p:sp>
      <p:cxnSp>
        <p:nvCxnSpPr>
          <p:cNvPr id="16" name="直接连接符 15"/>
          <p:cNvCxnSpPr/>
          <p:nvPr/>
        </p:nvCxnSpPr>
        <p:spPr>
          <a:xfrm>
            <a:off x="2245360" y="5038725"/>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2187575" y="5149850"/>
            <a:ext cx="5310505" cy="1050925"/>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采用</a:t>
            </a:r>
            <a:r>
              <a:rPr lang="en-US" altLang="zh-CN" sz="1600">
                <a:latin typeface="微软雅黑" panose="020B0503020204020204" pitchFamily="34" charset="-122"/>
                <a:ea typeface="微软雅黑" panose="020B0503020204020204" pitchFamily="34" charset="-122"/>
              </a:rPr>
              <a:t>Spearman</a:t>
            </a:r>
            <a:r>
              <a:rPr lang="zh-CN" altLang="en-US" sz="1600">
                <a:latin typeface="微软雅黑" panose="020B0503020204020204" pitchFamily="34" charset="-122"/>
                <a:ea typeface="微软雅黑" panose="020B0503020204020204" pitchFamily="34" charset="-122"/>
              </a:rPr>
              <a:t>秩相关分析捕获非线性关系</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利用同态加密实现安全计算，保护数据隐私</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计算得到特征相关强度</a:t>
            </a:r>
            <a:r>
              <a:rPr lang="en-US" altLang="zh-CN" sz="1600">
                <a:latin typeface="微软雅黑" panose="020B0503020204020204" pitchFamily="34" charset="-122"/>
                <a:ea typeface="微软雅黑" panose="020B0503020204020204" pitchFamily="34" charset="-122"/>
              </a:rPr>
              <a:t>μq</a:t>
            </a:r>
            <a:r>
              <a:rPr lang="zh-CN" altLang="en-US" sz="1600">
                <a:latin typeface="微软雅黑" panose="020B0503020204020204" pitchFamily="34" charset="-122"/>
                <a:ea typeface="微软雅黑" panose="020B0503020204020204" pitchFamily="34" charset="-122"/>
              </a:rPr>
              <a:t>，为后续特征选择提供依据</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graphicFrame>
        <p:nvGraphicFramePr>
          <p:cNvPr id="2" name="表格 1"/>
          <p:cNvGraphicFramePr/>
          <p:nvPr>
            <p:custDataLst>
              <p:tags r:id="rId1"/>
            </p:custDataLst>
          </p:nvPr>
        </p:nvGraphicFramePr>
        <p:xfrm>
          <a:off x="2042795" y="2404745"/>
          <a:ext cx="4483735" cy="4203700"/>
        </p:xfrm>
        <a:graphic>
          <a:graphicData uri="http://schemas.openxmlformats.org/drawingml/2006/table">
            <a:tbl>
              <a:tblPr/>
              <a:tblGrid>
                <a:gridCol w="2887980">
                  <a:extLst>
                    <a:ext uri="{9D8B030D-6E8A-4147-A177-3AD203B41FA5}">
                      <a16:colId xmlns:a16="http://schemas.microsoft.com/office/drawing/2014/main" val="20000"/>
                    </a:ext>
                  </a:extLst>
                </a:gridCol>
                <a:gridCol w="658495">
                  <a:extLst>
                    <a:ext uri="{9D8B030D-6E8A-4147-A177-3AD203B41FA5}">
                      <a16:colId xmlns:a16="http://schemas.microsoft.com/office/drawing/2014/main" val="20001"/>
                    </a:ext>
                  </a:extLst>
                </a:gridCol>
                <a:gridCol w="937260">
                  <a:extLst>
                    <a:ext uri="{9D8B030D-6E8A-4147-A177-3AD203B41FA5}">
                      <a16:colId xmlns:a16="http://schemas.microsoft.com/office/drawing/2014/main" val="20002"/>
                    </a:ext>
                  </a:extLst>
                </a:gridCol>
              </a:tblGrid>
              <a:tr h="291465">
                <a:tc gridSpan="3">
                  <a:txBody>
                    <a:bodyPr/>
                    <a:lstStyle/>
                    <a:p>
                      <a:pPr marL="81915" indent="0" algn="l" eaLnBrk="0" fontAlgn="base">
                        <a:spcBef>
                          <a:spcPts val="800"/>
                        </a:spcBef>
                        <a:spcAft>
                          <a:spcPct val="0"/>
                        </a:spcAft>
                      </a:pPr>
                      <a:r>
                        <a:rPr lang="zh-CN" sz="1000">
                          <a:solidFill>
                            <a:srgbClr val="000000"/>
                          </a:solidFill>
                          <a:latin typeface="宋体" panose="02010600030101010101" pitchFamily="2" charset="-122"/>
                          <a:ea typeface="宋体" panose="02010600030101010101" pitchFamily="2" charset="-122"/>
                        </a:rPr>
                        <a:t>算法</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4-2 VFPU-M </a:t>
                      </a:r>
                      <a:r>
                        <a:rPr lang="zh-CN" sz="1000">
                          <a:solidFill>
                            <a:srgbClr val="000000"/>
                          </a:solidFill>
                          <a:latin typeface="宋体" panose="02010600030101010101" pitchFamily="2" charset="-122"/>
                          <a:ea typeface="宋体" panose="02010600030101010101" pitchFamily="2" charset="-122"/>
                        </a:rPr>
                        <a:t>算法</a:t>
                      </a:r>
                    </a:p>
                  </a:txBody>
                  <a:tcPr marL="0" marR="0" marT="0" marB="0">
                    <a:lnL>
                      <a:noFill/>
                    </a:lnL>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noFill/>
                  </a:tcPr>
                </a:tc>
                <a:tc hMerge="1">
                  <a:txBody>
                    <a:bodyPr/>
                    <a:lstStyle/>
                    <a:p>
                      <a:endParaRPr lang="zh-CN"/>
                    </a:p>
                  </a:txBody>
                  <a:tcP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tc hMerge="1">
                  <a:txBody>
                    <a:bodyPr/>
                    <a:lstStyle/>
                    <a:p>
                      <a:endParaRPr lang="zh-CN"/>
                    </a:p>
                  </a:txBody>
                  <a:tcPr>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028700">
                <a:tc gridSpan="3">
                  <a:txBody>
                    <a:bodyPr/>
                    <a:lstStyle/>
                    <a:p>
                      <a:pPr marL="80010" indent="0" algn="l" eaLnBrk="0" fontAlgn="base">
                        <a:spcBef>
                          <a:spcPts val="800"/>
                        </a:spcBef>
                        <a:spcAft>
                          <a:spcPct val="0"/>
                        </a:spcAft>
                      </a:pPr>
                      <a:r>
                        <a:rPr lang="zh-CN" sz="1000" b="1">
                          <a:solidFill>
                            <a:srgbClr val="000000"/>
                          </a:solidFill>
                          <a:latin typeface="宋体" panose="02010600030101010101" pitchFamily="2" charset="-122"/>
                          <a:ea typeface="宋体" panose="02010600030101010101" pitchFamily="2" charset="-122"/>
                        </a:rPr>
                        <a:t>输入</a:t>
                      </a:r>
                      <a:r>
                        <a:rPr lang="en-US" altLang="zh-CN" sz="1000" b="1">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a(A)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n(A)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参与方</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A </a:t>
                      </a:r>
                      <a:r>
                        <a:rPr lang="zh-CN" sz="1000">
                          <a:solidFill>
                            <a:srgbClr val="000000"/>
                          </a:solidFill>
                          <a:latin typeface="宋体" panose="02010600030101010101" pitchFamily="2" charset="-122"/>
                          <a:ea typeface="宋体" panose="02010600030101010101" pitchFamily="2" charset="-122"/>
                        </a:rPr>
                        <a:t>的对齐</a:t>
                      </a:r>
                      <a:r>
                        <a:rPr lang="en-US" altLang="zh-CN" sz="1000">
                          <a:solidFill>
                            <a:srgbClr val="000000"/>
                          </a:solidFill>
                          <a:latin typeface="Times New Roman" panose="02020603050405020304"/>
                          <a:ea typeface="Times New Roman" panose="02020603050405020304"/>
                        </a:rPr>
                        <a:t>/</a:t>
                      </a:r>
                      <a:r>
                        <a:rPr lang="zh-CN" sz="1000">
                          <a:solidFill>
                            <a:srgbClr val="000000"/>
                          </a:solidFill>
                          <a:latin typeface="宋体" panose="02010600030101010101" pitchFamily="2" charset="-122"/>
                          <a:ea typeface="宋体" panose="02010600030101010101" pitchFamily="2" charset="-122"/>
                        </a:rPr>
                        <a:t>非对齐数据</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a(B)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n(B)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参与方</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B </a:t>
                      </a:r>
                      <a:r>
                        <a:rPr lang="zh-CN" sz="1000">
                          <a:solidFill>
                            <a:srgbClr val="000000"/>
                          </a:solidFill>
                          <a:latin typeface="宋体" panose="02010600030101010101" pitchFamily="2" charset="-122"/>
                          <a:ea typeface="宋体" panose="02010600030101010101" pitchFamily="2" charset="-122"/>
                        </a:rPr>
                        <a:t>的对齐</a:t>
                      </a:r>
                      <a:r>
                        <a:rPr lang="en-US" altLang="zh-CN" sz="1000">
                          <a:solidFill>
                            <a:srgbClr val="000000"/>
                          </a:solidFill>
                          <a:latin typeface="Times New Roman" panose="02020603050405020304"/>
                          <a:ea typeface="Times New Roman" panose="02020603050405020304"/>
                        </a:rPr>
                        <a:t>/</a:t>
                      </a:r>
                      <a:r>
                        <a:rPr lang="zh-CN" sz="1000">
                          <a:solidFill>
                            <a:srgbClr val="000000"/>
                          </a:solidFill>
                          <a:latin typeface="宋体" panose="02010600030101010101" pitchFamily="2" charset="-122"/>
                          <a:ea typeface="宋体" panose="02010600030101010101" pitchFamily="2" charset="-122"/>
                        </a:rPr>
                        <a:t>非对齐数据</a:t>
                      </a:r>
                      <a:r>
                        <a:rPr lang="en-US" altLang="zh-CN" sz="1000">
                          <a:solidFill>
                            <a:srgbClr val="000000"/>
                          </a:solidFill>
                          <a:latin typeface="Times New Roman" panose="02020603050405020304"/>
                          <a:ea typeface="Times New Roman" panose="02020603050405020304"/>
                        </a:rPr>
                        <a:t>;</a:t>
                      </a:r>
                    </a:p>
                    <a:p>
                      <a:pPr marL="343535"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y: </a:t>
                      </a:r>
                      <a:r>
                        <a:rPr lang="zh-CN" sz="1000">
                          <a:solidFill>
                            <a:srgbClr val="000000"/>
                          </a:solidFill>
                          <a:latin typeface="宋体" panose="02010600030101010101" pitchFamily="2" charset="-122"/>
                          <a:ea typeface="宋体" panose="02010600030101010101" pitchFamily="2" charset="-122"/>
                        </a:rPr>
                        <a:t>标签</a:t>
                      </a:r>
                      <a:r>
                        <a:rPr lang="en-US" altLang="zh-CN" sz="1000">
                          <a:solidFill>
                            <a:srgbClr val="000000"/>
                          </a:solidFill>
                          <a:latin typeface="Times New Roman" panose="02020603050405020304"/>
                          <a:ea typeface="Times New Roman" panose="02020603050405020304"/>
                        </a:rPr>
                        <a:t>;α: </a:t>
                      </a:r>
                      <a:r>
                        <a:rPr lang="zh-CN" sz="1000">
                          <a:solidFill>
                            <a:srgbClr val="000000"/>
                          </a:solidFill>
                          <a:latin typeface="宋体" panose="02010600030101010101" pitchFamily="2" charset="-122"/>
                          <a:ea typeface="宋体" panose="02010600030101010101" pitchFamily="2" charset="-122"/>
                        </a:rPr>
                        <a:t>置信度阈值</a:t>
                      </a:r>
                      <a:r>
                        <a:rPr lang="en-US" altLang="zh-CN" sz="1000">
                          <a:solidFill>
                            <a:srgbClr val="000000"/>
                          </a:solidFill>
                          <a:latin typeface="Times New Roman" panose="02020603050405020304"/>
                          <a:ea typeface="Times New Roman" panose="02020603050405020304"/>
                        </a:rPr>
                        <a:t>; T: </a:t>
                      </a:r>
                      <a:r>
                        <a:rPr lang="zh-CN" sz="1000">
                          <a:solidFill>
                            <a:srgbClr val="000000"/>
                          </a:solidFill>
                          <a:latin typeface="宋体" panose="02010600030101010101" pitchFamily="2" charset="-122"/>
                          <a:ea typeface="宋体" panose="02010600030101010101" pitchFamily="2" charset="-122"/>
                        </a:rPr>
                        <a:t>迭代次数</a:t>
                      </a:r>
                      <a:r>
                        <a:rPr lang="en-US" altLang="zh-CN" sz="1000">
                          <a:solidFill>
                            <a:srgbClr val="000000"/>
                          </a:solidFill>
                          <a:latin typeface="Times New Roman" panose="02020603050405020304"/>
                          <a:ea typeface="Times New Roman" panose="02020603050405020304"/>
                        </a:rPr>
                        <a:t>; k: </a:t>
                      </a:r>
                      <a:r>
                        <a:rPr lang="zh-CN" sz="1000">
                          <a:solidFill>
                            <a:srgbClr val="000000"/>
                          </a:solidFill>
                          <a:latin typeface="宋体" panose="02010600030101010101" pitchFamily="2" charset="-122"/>
                          <a:ea typeface="宋体" panose="02010600030101010101" pitchFamily="2" charset="-122"/>
                        </a:rPr>
                        <a:t>选取比例</a:t>
                      </a:r>
                    </a:p>
                    <a:p>
                      <a:pPr marL="80010" indent="0" algn="l" eaLnBrk="0" fontAlgn="base">
                        <a:spcBef>
                          <a:spcPts val="700"/>
                        </a:spcBef>
                        <a:spcAft>
                          <a:spcPct val="0"/>
                        </a:spcAft>
                      </a:pPr>
                      <a:r>
                        <a:rPr lang="zh-CN" sz="1000" b="1">
                          <a:solidFill>
                            <a:srgbClr val="000000"/>
                          </a:solidFill>
                          <a:latin typeface="宋体" panose="02010600030101010101" pitchFamily="2" charset="-122"/>
                          <a:ea typeface="宋体" panose="02010600030101010101" pitchFamily="2" charset="-122"/>
                        </a:rPr>
                        <a:t>输出</a:t>
                      </a:r>
                      <a:r>
                        <a:rPr lang="en-US" altLang="zh-CN" sz="1000" b="1">
                          <a:solidFill>
                            <a:srgbClr val="000000"/>
                          </a:solidFill>
                          <a:latin typeface="Times New Roman" panose="02020603050405020304"/>
                          <a:ea typeface="Times New Roman" panose="02020603050405020304"/>
                        </a:rPr>
                        <a:t>: y</a:t>
                      </a:r>
                      <a:r>
                        <a:rPr lang="en-US" altLang="zh-CN" sz="800">
                          <a:solidFill>
                            <a:srgbClr val="000000"/>
                          </a:solidFill>
                          <a:latin typeface="Times New Roman" panose="02020603050405020304"/>
                          <a:ea typeface="Times New Roman" panose="02020603050405020304"/>
                        </a:rPr>
                        <a:t>pseudo</a:t>
                      </a:r>
                    </a:p>
                    <a:p>
                      <a:pPr marL="91440" indent="0" algn="l" eaLnBrk="0" fontAlgn="base">
                        <a:lnSpc>
                          <a:spcPts val="1600"/>
                        </a:lnSpc>
                        <a:spcBef>
                          <a:spcPts val="500"/>
                        </a:spcBef>
                        <a:spcAft>
                          <a:spcPct val="0"/>
                        </a:spcAft>
                      </a:pPr>
                      <a:r>
                        <a:rPr lang="en-US" altLang="zh-CN" sz="1000">
                          <a:solidFill>
                            <a:srgbClr val="000000"/>
                          </a:solidFill>
                          <a:latin typeface="Times New Roman" panose="02020603050405020304"/>
                          <a:ea typeface="Times New Roman" panose="02020603050405020304"/>
                        </a:rPr>
                        <a:t>1: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0</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a(A)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1100">
                          <a:solidFill>
                            <a:srgbClr val="000000"/>
                          </a:solidFill>
                          <a:latin typeface="Arial" panose="020B0604020202020204"/>
                          <a:ea typeface="Arial" panose="020B0604020202020204"/>
                        </a:rPr>
                        <a:t>a(B)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y</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0</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n(A)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1100">
                          <a:solidFill>
                            <a:srgbClr val="000000"/>
                          </a:solidFill>
                          <a:latin typeface="Arial" panose="020B0604020202020204"/>
                          <a:ea typeface="Arial" panose="020B0604020202020204"/>
                        </a:rPr>
                        <a:t>n(B)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MS Gothic" panose="020B0609070205080204" charset="-128"/>
                          <a:ea typeface="MS Gothic" panose="020B0609070205080204" charset="-128"/>
                        </a:rPr>
                        <a:t>}</a:t>
                      </a:r>
                      <a:endParaRPr lang="zh-CN" sz="1000">
                        <a:solidFill>
                          <a:srgbClr val="000000"/>
                        </a:solidFill>
                        <a:latin typeface="MS Gothic" panose="020B0609070205080204" charset="-128"/>
                        <a:ea typeface="MS Gothic" panose="020B0609070205080204" charset="-128"/>
                      </a:endParaRPr>
                    </a:p>
                  </a:txBody>
                  <a:tcPr marL="0" marR="0" marT="0" marB="0">
                    <a:lnL>
                      <a:noFill/>
                    </a:lnL>
                    <a:lnR>
                      <a:noFill/>
                    </a:lnR>
                    <a:lnT w="3175" cap="flat" cmpd="sng">
                      <a:solidFill>
                        <a:srgbClr val="000000"/>
                      </a:solidFill>
                      <a:prstDash val="solid"/>
                      <a:headEnd type="none" w="med" len="med"/>
                      <a:tailEnd type="none" w="med" len="med"/>
                    </a:lnT>
                    <a:lnB>
                      <a:noFill/>
                    </a:lnB>
                    <a:noFill/>
                  </a:tcPr>
                </a:tc>
                <a:tc hMerge="1">
                  <a:txBody>
                    <a:bodyPr/>
                    <a:lstStyle/>
                    <a:p>
                      <a:endParaRPr lang="zh-CN"/>
                    </a:p>
                  </a:txBody>
                  <a:tcPr>
                    <a:lnT w="3175" cap="flat" cmpd="sng">
                      <a:solidFill>
                        <a:srgbClr val="000000"/>
                      </a:solidFill>
                      <a:prstDash val="solid"/>
                      <a:headEnd type="none" w="med" len="med"/>
                      <a:tailEnd type="none" w="med" len="med"/>
                    </a:lnT>
                    <a:lnB>
                      <a:noFill/>
                    </a:lnB>
                  </a:tcPr>
                </a:tc>
                <a:tc hMerge="1">
                  <a:txBody>
                    <a:bodyPr/>
                    <a:lstStyle/>
                    <a:p>
                      <a:endParaRPr lang="zh-CN"/>
                    </a:p>
                  </a:txBody>
                  <a:tcPr>
                    <a:lnR>
                      <a:noFill/>
                    </a:lnR>
                    <a:lnT w="3175" cap="flat" cmpd="sng">
                      <a:solidFill>
                        <a:srgbClr val="000000"/>
                      </a:solidFill>
                      <a:prstDash val="solid"/>
                      <a:headEnd type="none" w="med" len="med"/>
                      <a:tailEnd type="none" w="med" len="med"/>
                    </a:lnT>
                    <a:lnB>
                      <a:noFill/>
                    </a:lnB>
                  </a:tcPr>
                </a:tc>
                <a:extLst>
                  <a:ext uri="{0D108BD9-81ED-4DB2-BD59-A6C34878D82A}">
                    <a16:rowId xmlns:a16="http://schemas.microsoft.com/office/drawing/2014/main" val="10001"/>
                  </a:ext>
                </a:extLst>
              </a:tr>
              <a:tr h="192405">
                <a:tc gridSpan="3">
                  <a:txBody>
                    <a:bodyPr/>
                    <a:lstStyle/>
                    <a:p>
                      <a:pPr marL="78105" indent="0" algn="l" eaLnBrk="0" fontAlgn="base">
                        <a:lnSpc>
                          <a:spcPts val="1250"/>
                        </a:lnSpc>
                        <a:spcBef>
                          <a:spcPts val="300"/>
                        </a:spcBef>
                        <a:spcAft>
                          <a:spcPct val="0"/>
                        </a:spcAft>
                      </a:pPr>
                      <a:r>
                        <a:rPr lang="en-US" altLang="zh-CN" sz="1000">
                          <a:solidFill>
                            <a:srgbClr val="000000"/>
                          </a:solidFill>
                          <a:latin typeface="Times New Roman" panose="02020603050405020304"/>
                          <a:ea typeface="Times New Roman" panose="02020603050405020304"/>
                        </a:rPr>
                        <a:t>2: </a:t>
                      </a:r>
                      <a:r>
                        <a:rPr lang="en-US" altLang="zh-CN" sz="1000" b="1">
                          <a:solidFill>
                            <a:srgbClr val="000000"/>
                          </a:solidFill>
                          <a:latin typeface="Times New Roman" panose="02020603050405020304"/>
                          <a:ea typeface="Times New Roman" panose="02020603050405020304"/>
                        </a:rPr>
                        <a:t>for </a:t>
                      </a:r>
                      <a:r>
                        <a:rPr lang="en-US" altLang="zh-CN" sz="1000">
                          <a:solidFill>
                            <a:srgbClr val="000000"/>
                          </a:solidFill>
                          <a:latin typeface="Times New Roman" panose="02020603050405020304"/>
                          <a:ea typeface="Times New Roman" panose="02020603050405020304"/>
                        </a:rPr>
                        <a:t>t = 1 </a:t>
                      </a:r>
                      <a:r>
                        <a:rPr lang="en-US" altLang="zh-CN" sz="1000" b="1">
                          <a:solidFill>
                            <a:srgbClr val="000000"/>
                          </a:solidFill>
                          <a:latin typeface="Times New Roman" panose="02020603050405020304"/>
                          <a:ea typeface="Times New Roman" panose="02020603050405020304"/>
                        </a:rPr>
                        <a:t>to </a:t>
                      </a:r>
                      <a:r>
                        <a:rPr lang="en-US" altLang="zh-CN" sz="1000">
                          <a:solidFill>
                            <a:srgbClr val="000000"/>
                          </a:solidFill>
                          <a:latin typeface="Times New Roman" panose="02020603050405020304"/>
                          <a:ea typeface="Times New Roman" panose="02020603050405020304"/>
                        </a:rPr>
                        <a:t>T </a:t>
                      </a:r>
                      <a:r>
                        <a:rPr lang="en-US" altLang="zh-CN" sz="1000" b="1">
                          <a:solidFill>
                            <a:srgbClr val="000000"/>
                          </a:solidFill>
                          <a:latin typeface="Times New Roman" panose="02020603050405020304"/>
                          <a:ea typeface="Times New Roman" panose="02020603050405020304"/>
                        </a:rPr>
                        <a:t>do</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2"/>
                  </a:ext>
                </a:extLst>
              </a:tr>
              <a:tr h="254000">
                <a:tc gridSpan="3">
                  <a:txBody>
                    <a:bodyPr/>
                    <a:lstStyle/>
                    <a:p>
                      <a:pPr marL="81280"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3:     θ</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arg min </a:t>
                      </a:r>
                      <a:r>
                        <a:rPr lang="en-US" altLang="zh-CN" sz="800">
                          <a:solidFill>
                            <a:srgbClr val="000000"/>
                          </a:solidFill>
                          <a:latin typeface="Times New Roman" panose="02020603050405020304"/>
                          <a:ea typeface="Times New Roman" panose="02020603050405020304"/>
                        </a:rPr>
                        <a:t>θ </a:t>
                      </a:r>
                      <a:r>
                        <a:rPr lang="en-US" altLang="zh-CN" sz="1000">
                          <a:solidFill>
                            <a:srgbClr val="000000"/>
                          </a:solidFill>
                          <a:latin typeface="Times New Roman" panose="02020603050405020304"/>
                          <a:ea typeface="Times New Roman" panose="02020603050405020304"/>
                        </a:rPr>
                        <a:t>Σ</a:t>
                      </a:r>
                      <a:r>
                        <a:rPr lang="en-US" altLang="zh-CN" sz="800">
                          <a:solidFill>
                            <a:srgbClr val="000000"/>
                          </a:solidFill>
                          <a:latin typeface="MS Gothic" panose="020B0609070205080204" charset="-128"/>
                          <a:ea typeface="MS Gothic" panose="020B0609070205080204" charset="-128"/>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A </a:t>
                      </a:r>
                      <a:r>
                        <a:rPr lang="en-US" altLang="zh-CN" sz="800">
                          <a:solidFill>
                            <a:srgbClr val="000000"/>
                          </a:solidFill>
                          <a:latin typeface="Times New Roman" panose="02020603050405020304"/>
                          <a:ea typeface="Times New Roman" panose="02020603050405020304"/>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B </a:t>
                      </a:r>
                      <a:r>
                        <a:rPr lang="en-US" altLang="zh-CN" sz="800">
                          <a:solidFill>
                            <a:srgbClr val="000000"/>
                          </a:solidFill>
                          <a:latin typeface="Times New Roman" panose="02020603050405020304"/>
                          <a:ea typeface="Times New Roman" panose="02020603050405020304"/>
                        </a:rPr>
                        <a:t>,y</a:t>
                      </a:r>
                      <a:r>
                        <a:rPr lang="en-US" altLang="zh-CN" sz="800">
                          <a:solidFill>
                            <a:srgbClr val="000000"/>
                          </a:solidFill>
                          <a:latin typeface="MS Gothic" panose="020B0609070205080204" charset="-128"/>
                          <a:ea typeface="MS Gothic" panose="020B0609070205080204" charset="-128"/>
                        </a:rPr>
                        <a:t>) ∈ D</a:t>
                      </a:r>
                      <a:r>
                        <a:rPr lang="en-US" altLang="zh-CN" sz="600">
                          <a:solidFill>
                            <a:srgbClr val="000000"/>
                          </a:solidFill>
                          <a:latin typeface="Times New Roman" panose="02020603050405020304"/>
                          <a:ea typeface="Times New Roman" panose="02020603050405020304"/>
                        </a:rPr>
                        <a:t>L</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f </a:t>
                      </a:r>
                      <a:r>
                        <a:rPr lang="en-US" altLang="zh-CN" sz="800">
                          <a:solidFill>
                            <a:srgbClr val="000000"/>
                          </a:solidFill>
                          <a:latin typeface="Times New Roman" panose="02020603050405020304"/>
                          <a:ea typeface="Times New Roman" panose="02020603050405020304"/>
                        </a:rPr>
                        <a:t>θ</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A</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B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y</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3"/>
                  </a:ext>
                </a:extLst>
              </a:tr>
              <a:tr h="541020">
                <a:tc gridSpan="2">
                  <a:txBody>
                    <a:bodyPr/>
                    <a:lstStyle/>
                    <a:p>
                      <a:pPr marL="77470" indent="0" algn="l" eaLnBrk="0" fontAlgn="base">
                        <a:spcBef>
                          <a:spcPts val="100"/>
                        </a:spcBef>
                        <a:spcAft>
                          <a:spcPct val="0"/>
                        </a:spcAft>
                      </a:pPr>
                      <a:r>
                        <a:rPr lang="en-US" altLang="zh-CN" sz="1200">
                          <a:solidFill>
                            <a:srgbClr val="000000"/>
                          </a:solidFill>
                          <a:latin typeface="Times New Roman" panose="02020603050405020304"/>
                          <a:ea typeface="Times New Roman" panose="02020603050405020304"/>
                        </a:rPr>
                        <a:t>4:    </a:t>
                      </a:r>
                      <a:r>
                        <a:rPr lang="zh-CN" sz="1000">
                          <a:solidFill>
                            <a:srgbClr val="000000"/>
                          </a:solidFill>
                          <a:latin typeface="宋体" panose="02010600030101010101" pitchFamily="2" charset="-122"/>
                          <a:ea typeface="宋体" panose="02010600030101010101" pitchFamily="2" charset="-122"/>
                        </a:rPr>
                        <a:t>对</a:t>
                      </a:r>
                      <a:r>
                        <a:rPr lang="zh-CN" altLang="en-US" sz="1000">
                          <a:solidFill>
                            <a:srgbClr val="000000"/>
                          </a:solidFill>
                          <a:latin typeface="宋体" panose="02010600030101010101" pitchFamily="2" charset="-122"/>
                          <a:ea typeface="宋体" panose="02010600030101010101" pitchFamily="2" charset="-122"/>
                        </a:rPr>
                        <a:t> </a:t>
                      </a:r>
                      <a:r>
                        <a:rPr lang="en-US" altLang="zh-CN" sz="19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j(B)</a:t>
                      </a:r>
                      <a:r>
                        <a:rPr lang="en-US" altLang="zh-CN" sz="1900">
                          <a:solidFill>
                            <a:srgbClr val="000000"/>
                          </a:solidFill>
                          <a:latin typeface="MS Gothic" panose="020B0609070205080204" charset="-128"/>
                          <a:ea typeface="MS Gothic" panose="020B0609070205080204" charset="-128"/>
                        </a:rPr>
                        <a:t>) ∈ D</a:t>
                      </a:r>
                      <a:r>
                        <a:rPr lang="en-US" altLang="zh-CN" sz="800">
                          <a:solidFill>
                            <a:srgbClr val="000000"/>
                          </a:solidFill>
                          <a:latin typeface="Times New Roman" panose="02020603050405020304"/>
                          <a:ea typeface="Times New Roman" panose="02020603050405020304"/>
                        </a:rPr>
                        <a:t>u</a:t>
                      </a:r>
                      <a:r>
                        <a:rPr lang="en-US" altLang="zh-CN" sz="14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1400">
                          <a:solidFill>
                            <a:srgbClr val="000000"/>
                          </a:solidFill>
                          <a:latin typeface="MS Gothic" panose="020B0609070205080204" charset="-128"/>
                          <a:ea typeface="MS Gothic" panose="020B0609070205080204" charset="-128"/>
                        </a:rPr>
                        <a:t>)</a:t>
                      </a:r>
                      <a:r>
                        <a:rPr lang="zh-CN" sz="1000">
                          <a:solidFill>
                            <a:srgbClr val="000000"/>
                          </a:solidFill>
                          <a:latin typeface="宋体" panose="02010600030101010101" pitchFamily="2" charset="-122"/>
                          <a:ea typeface="宋体" panose="02010600030101010101" pitchFamily="2" charset="-122"/>
                        </a:rPr>
                        <a:t>，计算置信度</a:t>
                      </a:r>
                      <a:r>
                        <a:rPr lang="en-US" altLang="zh-CN" sz="12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  </a:t>
                      </a:r>
                      <a:r>
                        <a:rPr lang="en-US" altLang="zh-CN" sz="1200">
                          <a:solidFill>
                            <a:srgbClr val="000000"/>
                          </a:solidFill>
                          <a:latin typeface="Times New Roman" panose="02020603050405020304"/>
                          <a:ea typeface="Times New Roman" panose="02020603050405020304"/>
                        </a:rPr>
                        <a:t>= </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tc>
                  <a:txBody>
                    <a:bodyPr/>
                    <a:lstStyle/>
                    <a:p>
                      <a:pPr marL="83820" indent="-10795" algn="l" eaLnBrk="0" fontAlgn="base">
                        <a:lnSpc>
                          <a:spcPct val="153000"/>
                        </a:lnSpc>
                        <a:spcBef>
                          <a:spcPts val="7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extLst>
                  <a:ext uri="{0D108BD9-81ED-4DB2-BD59-A6C34878D82A}">
                    <a16:rowId xmlns:a16="http://schemas.microsoft.com/office/drawing/2014/main" val="10004"/>
                  </a:ext>
                </a:extLst>
              </a:tr>
              <a:tr h="234315">
                <a:tc gridSpan="3">
                  <a:txBody>
                    <a:bodyPr/>
                    <a:lstStyle/>
                    <a:p>
                      <a:pPr marL="81915"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5:     </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MS Gothic" panose="020B0609070205080204" charset="-128"/>
                          <a:ea typeface="MS Gothic" panose="020B0609070205080204" charset="-128"/>
                        </a:rPr>
                        <a:t>) ∈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α</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5"/>
                  </a:ext>
                </a:extLst>
              </a:tr>
              <a:tr h="194310">
                <a:tc gridSpan="3">
                  <a:txBody>
                    <a:bodyPr/>
                    <a:lstStyle/>
                    <a:p>
                      <a:pPr marL="81280" indent="0" algn="l" eaLnBrk="0" fontAlgn="base">
                        <a:spcBef>
                          <a:spcPts val="300"/>
                        </a:spcBef>
                        <a:spcAft>
                          <a:spcPct val="0"/>
                        </a:spcAft>
                      </a:pPr>
                      <a:r>
                        <a:rPr lang="en-US" altLang="zh-CN" sz="1000">
                          <a:solidFill>
                            <a:srgbClr val="000000"/>
                          </a:solidFill>
                          <a:latin typeface="Times New Roman" panose="02020603050405020304"/>
                          <a:ea typeface="Times New Roman" panose="02020603050405020304"/>
                        </a:rPr>
                        <a:t>6:     </a:t>
                      </a:r>
                      <a:r>
                        <a:rPr lang="zh-CN" sz="1000">
                          <a:solidFill>
                            <a:srgbClr val="000000"/>
                          </a:solidFill>
                          <a:latin typeface="宋体" panose="02010600030101010101" pitchFamily="2" charset="-122"/>
                          <a:ea typeface="宋体" panose="02010600030101010101" pitchFamily="2" charset="-122"/>
                        </a:rPr>
                        <a:t>按置信度排序选取前</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k  </a:t>
                      </a:r>
                      <a:r>
                        <a:rPr lang="zh-CN" sz="1000">
                          <a:solidFill>
                            <a:srgbClr val="000000"/>
                          </a:solidFill>
                          <a:latin typeface="宋体" panose="02010600030101010101" pitchFamily="2" charset="-122"/>
                          <a:ea typeface="宋体" panose="02010600030101010101" pitchFamily="2" charset="-122"/>
                        </a:rPr>
                        <a:t>比例</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TopK</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k</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6"/>
                  </a:ext>
                </a:extLst>
              </a:tr>
              <a:tr h="558165">
                <a:tc>
                  <a:txBody>
                    <a:bodyPr/>
                    <a:lstStyle/>
                    <a:p>
                      <a:pPr marL="80645" indent="0" algn="l" eaLnBrk="0" fontAlgn="base">
                        <a:lnSpc>
                          <a:spcPts val="3500"/>
                        </a:lnSpc>
                        <a:spcBef>
                          <a:spcPts val="300"/>
                        </a:spcBef>
                        <a:spcAft>
                          <a:spcPct val="0"/>
                        </a:spcAft>
                      </a:pPr>
                      <a:r>
                        <a:rPr lang="en-US" altLang="zh-CN" sz="1100">
                          <a:solidFill>
                            <a:srgbClr val="000000"/>
                          </a:solidFill>
                          <a:latin typeface="Arial" panose="020B0604020202020204"/>
                          <a:ea typeface="Arial" panose="020B0604020202020204"/>
                        </a:rPr>
                        <a:t> </a:t>
                      </a:r>
                    </a:p>
                  </a:txBody>
                  <a:tcPr marL="0" marR="0" marT="0" marB="0">
                    <a:lnL>
                      <a:noFill/>
                    </a:lnL>
                    <a:lnR>
                      <a:noFill/>
                    </a:lnR>
                    <a:lnT>
                      <a:noFill/>
                    </a:lnT>
                    <a:lnB>
                      <a:noFill/>
                    </a:lnB>
                    <a:noFill/>
                  </a:tcPr>
                </a:tc>
                <a:tc gridSpan="2">
                  <a:txBody>
                    <a:bodyPr/>
                    <a:lstStyle/>
                    <a:p>
                      <a:pPr marL="83820" indent="-10795" algn="l" eaLnBrk="0" fontAlgn="base">
                        <a:lnSpc>
                          <a:spcPct val="150000"/>
                        </a:lnSpc>
                        <a:spcBef>
                          <a:spcPts val="9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extLst>
                  <a:ext uri="{0D108BD9-81ED-4DB2-BD59-A6C34878D82A}">
                    <a16:rowId xmlns:a16="http://schemas.microsoft.com/office/drawing/2014/main" val="10007"/>
                  </a:ext>
                </a:extLst>
              </a:tr>
              <a:tr h="250190">
                <a:tc gridSpan="3">
                  <a:txBody>
                    <a:bodyPr/>
                    <a:lstStyle/>
                    <a:p>
                      <a:pPr marL="83820"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8: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Times New Roman" panose="02020603050405020304"/>
                          <a:ea typeface="Times New Roman" panose="02020603050405020304"/>
                        </a:rPr>
                        <a:t> , </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8"/>
                  </a:ext>
                </a:extLst>
              </a:tr>
              <a:tr h="185420">
                <a:tc gridSpan="3">
                  <a:txBody>
                    <a:bodyPr/>
                    <a:lstStyle/>
                    <a:p>
                      <a:pPr marL="80645"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9: </a:t>
                      </a:r>
                      <a:r>
                        <a:rPr lang="en-US" altLang="zh-CN" sz="1000" b="1">
                          <a:solidFill>
                            <a:srgbClr val="000000"/>
                          </a:solidFill>
                          <a:latin typeface="Times New Roman" panose="02020603050405020304"/>
                          <a:ea typeface="Times New Roman" panose="02020603050405020304"/>
                        </a:rPr>
                        <a:t>end for</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9"/>
                  </a:ext>
                </a:extLst>
              </a:tr>
              <a:tr h="248920">
                <a:tc gridSpan="3">
                  <a:txBody>
                    <a:bodyPr/>
                    <a:lstStyle/>
                    <a:p>
                      <a:pPr marL="91440" indent="0" algn="l" eaLnBrk="0" fontAlgn="base">
                        <a:lnSpc>
                          <a:spcPts val="1635"/>
                        </a:lnSpc>
                        <a:spcBef>
                          <a:spcPts val="300"/>
                        </a:spcBef>
                        <a:spcAft>
                          <a:spcPct val="0"/>
                        </a:spcAft>
                      </a:pPr>
                      <a:r>
                        <a:rPr lang="en-US" altLang="zh-CN" sz="1000">
                          <a:solidFill>
                            <a:srgbClr val="000000"/>
                          </a:solidFill>
                          <a:latin typeface="Times New Roman" panose="02020603050405020304"/>
                          <a:ea typeface="Times New Roman" panose="02020603050405020304"/>
                        </a:rPr>
                        <a:t>10: </a:t>
                      </a:r>
                      <a:r>
                        <a:rPr lang="en-US" altLang="zh-CN" sz="1000" b="1">
                          <a:solidFill>
                            <a:srgbClr val="000000"/>
                          </a:solidFill>
                          <a:latin typeface="Times New Roman" panose="02020603050405020304"/>
                          <a:ea typeface="Times New Roman" panose="02020603050405020304"/>
                        </a:rPr>
                        <a:t>y</a:t>
                      </a:r>
                      <a:r>
                        <a:rPr lang="en-US" altLang="zh-CN" sz="800">
                          <a:solidFill>
                            <a:srgbClr val="000000"/>
                          </a:solidFill>
                          <a:latin typeface="Times New Roman" panose="02020603050405020304"/>
                          <a:ea typeface="Times New Roman" panose="02020603050405020304"/>
                        </a:rPr>
                        <a:t>pseudo  </a:t>
                      </a:r>
                      <a:r>
                        <a:rPr lang="en-US" altLang="zh-CN" sz="1000">
                          <a:solidFill>
                            <a:srgbClr val="000000"/>
                          </a:solidFill>
                          <a:latin typeface="Times New Roman" panose="02020603050405020304"/>
                          <a:ea typeface="Times New Roman" panose="02020603050405020304"/>
                        </a:rPr>
                        <a:t>= [y, U</a:t>
                      </a:r>
                      <a:r>
                        <a:rPr lang="en-US" altLang="zh-CN" sz="1100">
                          <a:solidFill>
                            <a:srgbClr val="000000"/>
                          </a:solidFill>
                          <a:latin typeface="Arial" panose="020B0604020202020204"/>
                          <a:ea typeface="Arial" panose="020B0604020202020204"/>
                        </a:rPr>
                        <a:t>t(T)</a:t>
                      </a:r>
                      <a:r>
                        <a:rPr lang="en-US" altLang="zh-CN" sz="800">
                          <a:solidFill>
                            <a:srgbClr val="000000"/>
                          </a:solidFill>
                          <a:latin typeface="Times New Roman" panose="02020603050405020304"/>
                          <a:ea typeface="Times New Roman" panose="02020603050405020304"/>
                        </a:rPr>
                        <a:t>=1 </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10"/>
                  </a:ext>
                </a:extLst>
              </a:tr>
              <a:tr h="224790">
                <a:tc gridSpan="3">
                  <a:txBody>
                    <a:bodyPr/>
                    <a:lstStyle/>
                    <a:p>
                      <a:pPr marL="91440"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11: </a:t>
                      </a:r>
                      <a:r>
                        <a:rPr lang="en-US" altLang="zh-CN" sz="1000" b="1">
                          <a:solidFill>
                            <a:srgbClr val="000000"/>
                          </a:solidFill>
                          <a:latin typeface="Times New Roman" panose="02020603050405020304"/>
                          <a:ea typeface="Times New Roman" panose="02020603050405020304"/>
                        </a:rPr>
                        <a:t>return y</a:t>
                      </a:r>
                      <a:r>
                        <a:rPr lang="en-US" altLang="zh-CN" sz="800">
                          <a:solidFill>
                            <a:srgbClr val="000000"/>
                          </a:solidFill>
                          <a:latin typeface="Times New Roman" panose="02020603050405020304"/>
                          <a:ea typeface="Times New Roman" panose="02020603050405020304"/>
                        </a:rPr>
                        <a:t>pseudo</a:t>
                      </a:r>
                    </a:p>
                  </a:txBody>
                  <a:tcPr marL="0" marR="0" marT="0" marB="0">
                    <a:lnL>
                      <a:noFill/>
                    </a:lnL>
                    <a:lnR>
                      <a:noFill/>
                    </a:lnR>
                    <a:lnT>
                      <a:noFill/>
                    </a:lnT>
                    <a:lnB w="15875" cap="flat" cmpd="sng">
                      <a:solidFill>
                        <a:srgbClr val="000000"/>
                      </a:solidFill>
                      <a:prstDash val="solid"/>
                      <a:headEnd type="none" w="med" len="med"/>
                      <a:tailEnd type="none" w="med" len="med"/>
                    </a:lnB>
                    <a:noFill/>
                  </a:tcPr>
                </a:tc>
                <a:tc hMerge="1">
                  <a:txBody>
                    <a:bodyPr/>
                    <a:lstStyle/>
                    <a:p>
                      <a:endParaRPr lang="zh-CN"/>
                    </a:p>
                  </a:txBody>
                  <a:tcPr>
                    <a:lnT>
                      <a:noFill/>
                    </a:lnT>
                    <a:lnB w="15875" cap="flat" cmpd="sng">
                      <a:solidFill>
                        <a:srgbClr val="000000"/>
                      </a:solidFill>
                      <a:prstDash val="solid"/>
                      <a:headEnd type="none" w="med" len="med"/>
                      <a:tailEnd type="none" w="med" len="med"/>
                    </a:lnB>
                  </a:tcPr>
                </a:tc>
                <a:tc hMerge="1">
                  <a:txBody>
                    <a:bodyPr/>
                    <a:lstStyle/>
                    <a:p>
                      <a:endParaRPr lang="zh-CN"/>
                    </a:p>
                  </a:txBody>
                  <a:tcPr>
                    <a:lnR>
                      <a:noFill/>
                    </a:lnR>
                    <a:lnT>
                      <a:noFill/>
                    </a:lnT>
                    <a:lnB w="15875" cap="flat" cmpd="sng">
                      <a:solidFill>
                        <a:srgbClr val="000000"/>
                      </a:solidFill>
                      <a:prstDash val="solid"/>
                      <a:headEnd type="none" w="med" len="med"/>
                      <a:tailEnd type="none" w="med" len="med"/>
                    </a:lnB>
                  </a:tcPr>
                </a:tc>
                <a:extLst>
                  <a:ext uri="{0D108BD9-81ED-4DB2-BD59-A6C34878D82A}">
                    <a16:rowId xmlns:a16="http://schemas.microsoft.com/office/drawing/2014/main" val="10011"/>
                  </a:ext>
                </a:extLst>
              </a:tr>
            </a:tbl>
          </a:graphicData>
        </a:graphic>
      </p:graphicFrame>
      <p:pic>
        <p:nvPicPr>
          <p:cNvPr id="4" name="图片 3"/>
          <p:cNvPicPr/>
          <p:nvPr/>
        </p:nvPicPr>
        <p:blipFill>
          <a:blip r:embed="rId4"/>
          <a:stretch>
            <a:fillRect/>
          </a:stretch>
        </p:blipFill>
        <p:spPr>
          <a:xfrm>
            <a:off x="4979352" y="4524375"/>
            <a:ext cx="632777" cy="152717"/>
          </a:xfrm>
          <a:prstGeom prst="rect">
            <a:avLst/>
          </a:prstGeom>
        </p:spPr>
      </p:pic>
      <p:pic>
        <p:nvPicPr>
          <p:cNvPr id="7" name="图片 6"/>
          <p:cNvPicPr/>
          <p:nvPr/>
        </p:nvPicPr>
        <p:blipFill>
          <a:blip r:embed="rId4"/>
          <a:stretch>
            <a:fillRect/>
          </a:stretch>
        </p:blipFill>
        <p:spPr>
          <a:xfrm>
            <a:off x="4979352" y="4524375"/>
            <a:ext cx="632777" cy="152717"/>
          </a:xfrm>
          <a:prstGeom prst="rect">
            <a:avLst/>
          </a:prstGeom>
        </p:spPr>
      </p:pic>
      <p:pic>
        <p:nvPicPr>
          <p:cNvPr id="17" name="图片 16"/>
          <p:cNvPicPr/>
          <p:nvPr/>
        </p:nvPicPr>
        <p:blipFill>
          <a:blip r:embed="rId5"/>
          <a:stretch>
            <a:fillRect/>
          </a:stretch>
        </p:blipFill>
        <p:spPr>
          <a:xfrm>
            <a:off x="3403917" y="4759325"/>
            <a:ext cx="61277" cy="152717"/>
          </a:xfrm>
          <a:prstGeom prst="rect">
            <a:avLst/>
          </a:prstGeom>
        </p:spPr>
      </p:pic>
      <p:pic>
        <p:nvPicPr>
          <p:cNvPr id="18" name="图片 17"/>
          <p:cNvPicPr/>
          <p:nvPr/>
        </p:nvPicPr>
        <p:blipFill>
          <a:blip r:embed="rId6"/>
          <a:stretch>
            <a:fillRect/>
          </a:stretch>
        </p:blipFill>
        <p:spPr>
          <a:xfrm>
            <a:off x="3411538" y="5265420"/>
            <a:ext cx="61277" cy="152717"/>
          </a:xfrm>
          <a:prstGeom prst="rect">
            <a:avLst/>
          </a:prstGeom>
        </p:spPr>
      </p:pic>
      <p:pic>
        <p:nvPicPr>
          <p:cNvPr id="29" name="图片 28"/>
          <p:cNvPicPr>
            <a:picLocks noChangeAspect="1"/>
          </p:cNvPicPr>
          <p:nvPr/>
        </p:nvPicPr>
        <p:blipFill>
          <a:blip r:embed="rId7"/>
          <a:stretch>
            <a:fillRect/>
          </a:stretch>
        </p:blipFill>
        <p:spPr>
          <a:xfrm>
            <a:off x="7110730" y="2404745"/>
            <a:ext cx="4558030" cy="4389755"/>
          </a:xfrm>
          <a:prstGeom prst="rect">
            <a:avLst/>
          </a:prstGeom>
        </p:spPr>
      </p:pic>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生成模型与纵向联邦半监督学习的协同框架</a:t>
            </a:r>
          </a:p>
        </p:txBody>
      </p:sp>
      <p:pic>
        <p:nvPicPr>
          <p:cNvPr id="17" name="图片 16"/>
          <p:cNvPicPr/>
          <p:nvPr/>
        </p:nvPicPr>
        <p:blipFill>
          <a:blip r:embed="rId4"/>
          <a:stretch>
            <a:fillRect/>
          </a:stretch>
        </p:blipFill>
        <p:spPr>
          <a:xfrm>
            <a:off x="3403917" y="4759325"/>
            <a:ext cx="61277" cy="152717"/>
          </a:xfrm>
          <a:prstGeom prst="rect">
            <a:avLst/>
          </a:prstGeom>
        </p:spPr>
      </p:pic>
      <p:pic>
        <p:nvPicPr>
          <p:cNvPr id="18" name="图片 17"/>
          <p:cNvPicPr/>
          <p:nvPr/>
        </p:nvPicPr>
        <p:blipFill>
          <a:blip r:embed="rId5"/>
          <a:stretch>
            <a:fillRect/>
          </a:stretch>
        </p:blipFill>
        <p:spPr>
          <a:xfrm>
            <a:off x="3411538" y="5265420"/>
            <a:ext cx="61277" cy="152717"/>
          </a:xfrm>
          <a:prstGeom prst="rect">
            <a:avLst/>
          </a:prstGeom>
        </p:spPr>
      </p:pic>
      <p:pic>
        <p:nvPicPr>
          <p:cNvPr id="76" name="IM 76"/>
          <p:cNvPicPr/>
          <p:nvPr/>
        </p:nvPicPr>
        <p:blipFill>
          <a:blip r:embed="rId6"/>
          <a:stretch>
            <a:fillRect/>
          </a:stretch>
        </p:blipFill>
        <p:spPr>
          <a:xfrm>
            <a:off x="6315710" y="1821180"/>
            <a:ext cx="5401310" cy="4366260"/>
          </a:xfrm>
          <a:prstGeom prst="rect">
            <a:avLst/>
          </a:prstGeom>
        </p:spPr>
      </p:pic>
      <p:sp>
        <p:nvSpPr>
          <p:cNvPr id="3" name="幻云PPT-演示军团4"/>
          <p:cNvSpPr/>
          <p:nvPr>
            <p:custDataLst>
              <p:tags r:id="rId1"/>
            </p:custDataLst>
          </p:nvPr>
        </p:nvSpPr>
        <p:spPr>
          <a:xfrm>
            <a:off x="2042795" y="1924685"/>
            <a:ext cx="4179570"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655" y="2227580"/>
            <a:ext cx="4008755" cy="3538220"/>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a:t>FedPSG-PUM</a:t>
            </a:r>
            <a:r>
              <a:rPr lang="zh-CN" altLang="en-US" sz="1600"/>
              <a:t>框架采用</a:t>
            </a:r>
            <a:r>
              <a:rPr lang="en-US" altLang="zh-CN" sz="1600" b="1"/>
              <a:t>"</a:t>
            </a:r>
            <a:r>
              <a:rPr lang="zh-CN" altLang="en-US" sz="1600" b="1"/>
              <a:t>分而治之</a:t>
            </a:r>
            <a:r>
              <a:rPr lang="en-US" altLang="zh-CN" sz="1600" b="1"/>
              <a:t>"</a:t>
            </a:r>
            <a:r>
              <a:rPr lang="zh-CN" altLang="en-US" sz="1600" b="1"/>
              <a:t>策略</a:t>
            </a:r>
            <a:r>
              <a:rPr lang="zh-CN" altLang="en-US" sz="1600"/>
              <a:t>，将</a:t>
            </a:r>
            <a:r>
              <a:rPr lang="en-US" altLang="zh-CN" sz="1600"/>
              <a:t>B</a:t>
            </a:r>
            <a:r>
              <a:rPr lang="zh-CN" altLang="en-US" sz="1600"/>
              <a:t>方特征按相关性阈值</a:t>
            </a:r>
            <a:r>
              <a:rPr lang="en-US" altLang="zh-CN" sz="1600"/>
              <a:t>τ</a:t>
            </a:r>
            <a:r>
              <a:rPr lang="zh-CN" altLang="en-US" sz="1600"/>
              <a:t>分为</a:t>
            </a:r>
            <a:r>
              <a:rPr lang="zh-CN" altLang="en-US" sz="1600" b="1"/>
              <a:t>高低</a:t>
            </a:r>
            <a:r>
              <a:rPr lang="zh-CN" altLang="en-US" sz="1600"/>
              <a:t>两组，高相关特征通过</a:t>
            </a:r>
            <a:r>
              <a:rPr lang="en-US" altLang="zh-CN" sz="1600"/>
              <a:t>VFPU-M</a:t>
            </a:r>
            <a:r>
              <a:rPr lang="zh-CN" altLang="en-US" sz="1600"/>
              <a:t>预测，低相关特征利用多种生成模型</a:t>
            </a:r>
            <a:r>
              <a:rPr lang="en-US" altLang="zh-CN" sz="1600"/>
              <a:t>(</a:t>
            </a:r>
            <a:r>
              <a:rPr lang="zh-CN" altLang="en-US" sz="1600"/>
              <a:t>如</a:t>
            </a:r>
            <a:r>
              <a:rPr lang="en-US" altLang="zh-CN" sz="1600"/>
              <a:t>CTGAN</a:t>
            </a:r>
            <a:r>
              <a:rPr lang="zh-CN" altLang="en-US" sz="1600"/>
              <a:t>、</a:t>
            </a:r>
            <a:r>
              <a:rPr lang="en-US" altLang="zh-CN" sz="1600"/>
              <a:t>TabDDPM</a:t>
            </a:r>
            <a:r>
              <a:rPr lang="zh-CN" altLang="en-US" sz="1600"/>
              <a:t>、</a:t>
            </a:r>
            <a:r>
              <a:rPr lang="en-US" altLang="zh-CN" sz="1600"/>
              <a:t>VF-GAIN</a:t>
            </a:r>
            <a:r>
              <a:rPr lang="zh-CN" altLang="en-US" sz="1600"/>
              <a:t>等</a:t>
            </a:r>
            <a:r>
              <a:rPr lang="en-US" altLang="zh-CN" sz="1600"/>
              <a:t>)</a:t>
            </a:r>
            <a:r>
              <a:rPr lang="zh-CN" altLang="en-US" sz="1600"/>
              <a:t>在</a:t>
            </a:r>
            <a:r>
              <a:rPr lang="en-US" altLang="zh-CN" sz="1600" b="1"/>
              <a:t>B</a:t>
            </a:r>
            <a:r>
              <a:rPr lang="zh-CN" altLang="en-US" sz="1600" b="1"/>
              <a:t>方本地合成</a:t>
            </a:r>
            <a:r>
              <a:rPr lang="zh-CN" altLang="en-US" sz="1600"/>
              <a:t>，</a:t>
            </a:r>
            <a:r>
              <a:rPr lang="zh-CN" altLang="en-US" sz="1600" b="1"/>
              <a:t>两部分结果合并为完整预测矩阵，形成高效互补的联邦样本生成方法。</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8"/>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9"/>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1"/>
            </p:custDataLst>
          </p:nvPr>
        </p:nvSpPr>
        <p:spPr>
          <a:xfrm>
            <a:off x="2461895" y="263652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5" name="文本框 4"/>
          <p:cNvSpPr txBox="1"/>
          <p:nvPr/>
        </p:nvSpPr>
        <p:spPr>
          <a:xfrm>
            <a:off x="2345055" y="2996565"/>
            <a:ext cx="4493260" cy="368300"/>
          </a:xfrm>
          <a:prstGeom prst="rect">
            <a:avLst/>
          </a:prstGeom>
          <a:noFill/>
        </p:spPr>
        <p:txBody>
          <a:bodyPr wrap="square" rtlCol="0">
            <a:spAutoFit/>
          </a:bodyPr>
          <a:lstStyle/>
          <a:p>
            <a:pPr algn="ctr"/>
            <a:r>
              <a:rPr lang="en-US" altLang="zh-CN" dirty="0" err="1"/>
              <a:t>FedPSG</a:t>
            </a:r>
            <a:r>
              <a:rPr lang="en-US" altLang="zh-CN" dirty="0"/>
              <a:t>-PUM </a:t>
            </a:r>
            <a:r>
              <a:rPr lang="zh-CN" altLang="en-US" dirty="0"/>
              <a:t>不同的设置</a:t>
            </a:r>
          </a:p>
        </p:txBody>
      </p:sp>
      <p:sp>
        <p:nvSpPr>
          <p:cNvPr id="9" name="下箭头 8"/>
          <p:cNvSpPr/>
          <p:nvPr/>
        </p:nvSpPr>
        <p:spPr>
          <a:xfrm>
            <a:off x="4416461"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幻云PPT-演示军团14"/>
          <p:cNvSpPr txBox="1"/>
          <p:nvPr>
            <p:custDataLst>
              <p:tags r:id="rId2"/>
            </p:custDataLst>
          </p:nvPr>
        </p:nvSpPr>
        <p:spPr>
          <a:xfrm>
            <a:off x="2429510" y="3693795"/>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lstStyle/>
          <a:p>
            <a:pPr algn="ctr"/>
            <a:r>
              <a:rPr lang="zh-CN" altLang="en-US" sz="1600" dirty="0"/>
              <a:t>基线对比实验</a:t>
            </a:r>
          </a:p>
        </p:txBody>
      </p:sp>
      <p:sp>
        <p:nvSpPr>
          <p:cNvPr id="17" name="幻云PPT-演示军团14"/>
          <p:cNvSpPr txBox="1"/>
          <p:nvPr>
            <p:custDataLst>
              <p:tags r:id="rId3"/>
            </p:custDataLst>
          </p:nvPr>
        </p:nvSpPr>
        <p:spPr>
          <a:xfrm>
            <a:off x="2429510" y="486029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416461" y="4633484"/>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347629" y="5339080"/>
            <a:ext cx="4472305" cy="337185"/>
          </a:xfrm>
          <a:prstGeom prst="rect">
            <a:avLst/>
          </a:prstGeom>
        </p:spPr>
        <p:txBody>
          <a:bodyPr wrap="square">
            <a:spAutoFit/>
          </a:bodyPr>
          <a:lstStyle/>
          <a:p>
            <a:pPr algn="ctr"/>
            <a:r>
              <a:rPr lang="zh-CN" altLang="en-US" sz="1600" dirty="0"/>
              <a:t>样本生成效果对比</a:t>
            </a:r>
          </a:p>
        </p:txBody>
      </p:sp>
      <p:sp>
        <p:nvSpPr>
          <p:cNvPr id="27" name="文本框 26"/>
          <p:cNvSpPr txBox="1"/>
          <p:nvPr/>
        </p:nvSpPr>
        <p:spPr>
          <a:xfrm>
            <a:off x="7073900" y="2553172"/>
            <a:ext cx="4594860" cy="3528274"/>
          </a:xfrm>
          <a:prstGeom prst="rect">
            <a:avLst/>
          </a:prstGeom>
          <a:noFill/>
        </p:spPr>
        <p:txBody>
          <a:bodyPr wrap="square" rtlCol="0">
            <a:spAutoFit/>
          </a:bodyPr>
          <a:lstStyle/>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：能够处理混合类型数据</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连续和离散特征</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：结合分类器网络的表格生成模型</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：优化类别不平衡问题处理能力</a:t>
            </a: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TVAE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：通过潜在空间映射生成表格数据，同时处理数值型和类别型特征</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：迭代去噪过程生成高质量混合类型数据</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1408538507"/>
              </p:ext>
            </p:extLst>
          </p:nvPr>
        </p:nvGraphicFramePr>
        <p:xfrm>
          <a:off x="5157445" y="40351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1076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39718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方法显著优于所有单方本地生成模型，特别是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，且随缺失率增加性能更稳定（仅下降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7"/>
          <a:stretch>
            <a:fillRect/>
          </a:stretch>
        </p:blipFill>
        <p:spPr>
          <a:xfrm>
            <a:off x="2215841" y="3900076"/>
            <a:ext cx="9224010" cy="2164268"/>
          </a:xfrm>
          <a:prstGeom prst="rect">
            <a:avLst/>
          </a:prstGeom>
        </p:spPr>
      </p:pic>
    </p:spTree>
    <p:extLst>
      <p:ext uri="{BB962C8B-B14F-4D97-AF65-F5344CB8AC3E}">
        <p14:creationId xmlns:p14="http://schemas.microsoft.com/office/powerpoint/2010/main" val="1635727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7"/>
          <a:srcRect/>
          <a:stretch/>
        </p:blipFill>
        <p:spPr>
          <a:xfrm>
            <a:off x="6941185" y="2590800"/>
            <a:ext cx="4516772" cy="336638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lstStyle/>
            <a:p>
              <a:r>
                <a:rPr lang="zh-CN" altLang="en-US" sz="2800">
                  <a:solidFill>
                    <a:schemeClr val="bg1"/>
                  </a:solidFill>
                  <a:sym typeface="+mn-ea"/>
                </a:rPr>
                <a:t>🐭 </a:t>
              </a: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lstStyle/>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4"/>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79" name="周小周ppt设计8"/>
            <p:cNvSpPr/>
            <p:nvPr/>
          </p:nvSpPr>
          <p:spPr>
            <a:xfrm rot="5400000">
              <a:off x="5705" y="3528"/>
              <a:ext cx="888" cy="60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周小周ppt设计11"/>
            <p:cNvPicPr>
              <a:picLocks noChangeAspect="1"/>
            </p:cNvPicPr>
            <p:nvPr/>
          </p:nvPicPr>
          <p:blipFill>
            <a:blip r:embed="rId5">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1"/>
            </p:custDataLst>
          </p:nvPr>
        </p:nvPicPr>
        <p:blipFill>
          <a:blip r:embed="rId5"/>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lstStyle/>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p>
        </p:txBody>
      </p:sp>
      <p:sp>
        <p:nvSpPr>
          <p:cNvPr id="7" name="幻云PPT-演示军团3"/>
          <p:cNvSpPr/>
          <p:nvPr>
            <p:custDataLst>
              <p:tags r:id="rId2"/>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2280285"/>
            <a:ext cx="8867140" cy="548005"/>
          </a:xfrm>
          <a:prstGeom prst="rect">
            <a:avLst/>
          </a:prstGeom>
          <a:noFill/>
        </p:spPr>
        <p:txBody>
          <a:bodyPr wrap="square" rtlCol="0">
            <a:noAutofit/>
          </a:bodyPr>
          <a:lstStyle/>
          <a:p>
            <a:pPr>
              <a:lnSpc>
                <a:spcPct val="170000"/>
              </a:lnSpc>
            </a:pPr>
            <a:r>
              <a:rPr lang="en-US" altLang="zh-CN" sz="1600" dirty="0">
                <a:latin typeface="Times Newer Roman" panose="00000500000000000000" charset="0"/>
                <a:cs typeface="Times Newer Roman" panose="00000500000000000000" charset="0"/>
              </a:rPr>
              <a:t>[1]  </a:t>
            </a:r>
            <a:r>
              <a:rPr lang="zh-CN" altLang="en-US" sz="1600" dirty="0">
                <a:latin typeface="Times Newer Roman" panose="00000500000000000000" charset="0"/>
                <a:cs typeface="Times Newer Roman" panose="00000500000000000000" charset="0"/>
              </a:rPr>
              <a:t>第</a:t>
            </a:r>
            <a:r>
              <a:rPr lang="en-US" altLang="zh-CN" sz="1600" dirty="0">
                <a:latin typeface="Times Newer Roman" panose="00000500000000000000" charset="0"/>
                <a:cs typeface="Times Newer Roman" panose="00000500000000000000" charset="0"/>
              </a:rPr>
              <a:t> 2 </a:t>
            </a:r>
            <a:r>
              <a:rPr lang="zh-CN" altLang="en-US" sz="1600" dirty="0">
                <a:latin typeface="Times Newer Roman" panose="00000500000000000000" charset="0"/>
                <a:cs typeface="Times Newer Roman" panose="00000500000000000000" charset="0"/>
              </a:rPr>
              <a:t>作者（导师第</a:t>
            </a:r>
            <a:r>
              <a:rPr lang="en-US" altLang="zh-CN" sz="1600" dirty="0">
                <a:latin typeface="Times Newer Roman" panose="00000500000000000000" charset="0"/>
                <a:cs typeface="Times Newer Roman" panose="00000500000000000000" charset="0"/>
              </a:rPr>
              <a:t> 1 </a:t>
            </a:r>
            <a:r>
              <a:rPr lang="zh-CN" altLang="en-US" sz="1600" dirty="0">
                <a:latin typeface="Times Newer Roman" panose="00000500000000000000" charset="0"/>
                <a:cs typeface="Times Newer Roman" panose="00000500000000000000" charset="0"/>
              </a:rPr>
              <a:t>作者）</a:t>
            </a:r>
            <a:r>
              <a:rPr lang="en-US" altLang="zh-CN" sz="1600" dirty="0">
                <a:latin typeface="Times Newer Roman" panose="00000500000000000000" charset="0"/>
                <a:cs typeface="Times Newer Roman" panose="00000500000000000000" charset="0"/>
              </a:rPr>
              <a:t>. IEEE Transactions on Big Data, 2023. (SCI </a:t>
            </a:r>
            <a:r>
              <a:rPr lang="zh-CN" altLang="en-US" sz="1600" dirty="0">
                <a:latin typeface="Times Newer Roman" panose="00000500000000000000" charset="0"/>
                <a:cs typeface="Times Newer Roman" panose="00000500000000000000" charset="0"/>
              </a:rPr>
              <a:t>二区期刊，已录用</a:t>
            </a:r>
            <a:r>
              <a:rPr lang="en-US" altLang="zh-CN" sz="16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5"/>
          <a:stretch>
            <a:fillRect/>
          </a:stretch>
        </p:blipFill>
        <p:spPr>
          <a:xfrm>
            <a:off x="7919085" y="2943860"/>
            <a:ext cx="3302635" cy="330263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36</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p>
          </p:txBody>
        </p:sp>
        <p:sp>
          <p:nvSpPr>
            <p:cNvPr id="32" name="Rectangle 9"/>
            <p:cNvSpPr/>
            <p:nvPr/>
          </p:nvSpPr>
          <p:spPr>
            <a:xfrm>
              <a:off x="3974" y="3627"/>
              <a:ext cx="518" cy="518"/>
            </a:xfrm>
            <a:prstGeom prst="rect">
              <a:avLst/>
            </a:prstGeom>
            <a:blipFill>
              <a:blip r:embed="rId3">
                <a:lum bright="100000"/>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形 17"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7" y="6963"/>
              <a:ext cx="822" cy="82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研究现状</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国内外研究现状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24396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联邦半监督学习</a:t>
            </a:r>
          </a:p>
        </p:txBody>
      </p:sp>
      <p:sp>
        <p:nvSpPr>
          <p:cNvPr id="9" name="文本框 8"/>
          <p:cNvSpPr txBox="1"/>
          <p:nvPr/>
        </p:nvSpPr>
        <p:spPr>
          <a:xfrm>
            <a:off x="2065655" y="1941830"/>
            <a:ext cx="3929380" cy="150241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Lin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FedPU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方法使客户端仅负责学习正类并独立训练，有效解决了标签在客户端和服务器端两种架构下的联邦学习挑战。</a:t>
            </a:r>
          </a:p>
        </p:txBody>
      </p:sp>
      <p:pic>
        <p:nvPicPr>
          <p:cNvPr id="10" name="IM 6"/>
          <p:cNvPicPr/>
          <p:nvPr/>
        </p:nvPicPr>
        <p:blipFill>
          <a:blip r:embed="rId3"/>
          <a:stretch>
            <a:fillRect/>
          </a:stretch>
        </p:blipFill>
        <p:spPr>
          <a:xfrm>
            <a:off x="2851785" y="4603115"/>
            <a:ext cx="2259330" cy="1317625"/>
          </a:xfrm>
          <a:prstGeom prst="rect">
            <a:avLst/>
          </a:prstGeom>
        </p:spPr>
      </p:pic>
      <p:pic>
        <p:nvPicPr>
          <p:cNvPr id="11" name="IM 4"/>
          <p:cNvPicPr/>
          <p:nvPr/>
        </p:nvPicPr>
        <p:blipFill>
          <a:blip r:embed="rId4"/>
          <a:stretch>
            <a:fillRect/>
          </a:stretch>
        </p:blipFill>
        <p:spPr>
          <a:xfrm>
            <a:off x="2851785" y="3357880"/>
            <a:ext cx="2357120" cy="1099820"/>
          </a:xfrm>
          <a:prstGeom prst="rect">
            <a:avLst/>
          </a:prstGeom>
        </p:spPr>
      </p:pic>
      <p:sp>
        <p:nvSpPr>
          <p:cNvPr id="13" name="矩形: 圆角 31"/>
          <p:cNvSpPr/>
          <p:nvPr/>
        </p:nvSpPr>
        <p:spPr>
          <a:xfrm>
            <a:off x="7019290" y="124396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数据生成方法</a:t>
            </a:r>
          </a:p>
        </p:txBody>
      </p:sp>
      <p:sp>
        <p:nvSpPr>
          <p:cNvPr id="15" name="文本框 14"/>
          <p:cNvSpPr txBox="1"/>
          <p:nvPr/>
        </p:nvSpPr>
        <p:spPr>
          <a:xfrm>
            <a:off x="1536700" y="6370955"/>
            <a:ext cx="10655935" cy="330200"/>
          </a:xfrm>
          <a:prstGeom prst="rect">
            <a:avLst/>
          </a:prstGeom>
        </p:spPr>
        <p:txBody>
          <a:bodyPr wrap="square">
            <a:noAutofit/>
          </a:bodyPr>
          <a:lstStyle/>
          <a:p>
            <a:pPr indent="-320040" algn="l" defTabSz="266700" eaLnBrk="0" fontAlgn="base">
              <a:lnSpc>
                <a:spcPct val="143000"/>
              </a:lnSpc>
              <a:spcBef>
                <a:spcPts val="1100"/>
              </a:spcBef>
              <a:spcAft>
                <a:spcPct val="0"/>
              </a:spcAft>
            </a:pPr>
            <a:r>
              <a:rPr lang="en-US" altLang="zh-CN" sz="800" dirty="0">
                <a:solidFill>
                  <a:srgbClr val="000000"/>
                </a:solidFill>
                <a:latin typeface="Times New Roman" panose="02020603050405020304"/>
                <a:ea typeface="Times New Roman" panose="02020603050405020304"/>
              </a:rPr>
              <a:t>[10] ZHENG,TANG, JU  et  al.  Federated Semi-supervised Learning for Medical Image Segmentation with intra-client and inter-client Consistency [C].  2024  IEEE  International  Conference  on  Bioinformatics  and Biomedicine (BIBM), 2024: 4054-4059.</a:t>
            </a:r>
          </a:p>
        </p:txBody>
      </p:sp>
      <p:sp>
        <p:nvSpPr>
          <p:cNvPr id="17" name="文本框 16"/>
          <p:cNvSpPr txBox="1"/>
          <p:nvPr/>
        </p:nvSpPr>
        <p:spPr>
          <a:xfrm>
            <a:off x="6712585" y="1820545"/>
            <a:ext cx="4792345" cy="343598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基于自编码器的方法：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发展到</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VAE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等人的改进提升了混合类型表格数据的生成质量。</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基于GANs的方法：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CGANs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WGAN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，解决了梯度消失和模式崩溃问题。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表格数据GANs：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通过条件采样策略有效处理了表格数据的复杂性问题。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进阶表格GANs：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Zhao</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能更有效处理偏态分布和多样化特征类型。</a:t>
            </a:r>
          </a:p>
        </p:txBody>
      </p:sp>
      <p:cxnSp>
        <p:nvCxnSpPr>
          <p:cNvPr id="36" name="直接连接符 35"/>
          <p:cNvCxnSpPr/>
          <p:nvPr/>
        </p:nvCxnSpPr>
        <p:spPr>
          <a:xfrm>
            <a:off x="6504305" y="137668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方法层面</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联邦学习通过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数据在本地，模型在中央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的工作流程，以三种不同类型（横向、纵向、迁移）解决特征与样本空间不同重叠程度的分布式训练需求，仅交换模型参数而非原始数据。</a:t>
            </a:r>
          </a:p>
        </p:txBody>
      </p:sp>
      <p:sp>
        <p:nvSpPr>
          <p:cNvPr id="13" name="矩形: 圆角 31"/>
          <p:cNvSpPr/>
          <p:nvPr/>
        </p:nvSpPr>
        <p:spPr>
          <a:xfrm>
            <a:off x="7019290" y="167830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分布式环境应用</a:t>
            </a:r>
          </a:p>
        </p:txBody>
      </p:sp>
      <p:sp>
        <p:nvSpPr>
          <p:cNvPr id="17" name="文本框 16"/>
          <p:cNvSpPr txBox="1"/>
          <p:nvPr/>
        </p:nvSpPr>
        <p:spPr>
          <a:xfrm>
            <a:off x="6712585" y="2254885"/>
            <a:ext cx="4792345" cy="176339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联邦学习在分布式环境中解决了数据孤岛、隐私保护和异构数据处理问题，已广泛应用于医疗、金融等敏感数据领域，同时克服了客户端可靠性和通信效率等技术挑战。</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联邦学习</a:t>
            </a:r>
          </a:p>
        </p:txBody>
      </p:sp>
      <p:pic>
        <p:nvPicPr>
          <p:cNvPr id="8" name="IM 8"/>
          <p:cNvPicPr/>
          <p:nvPr/>
        </p:nvPicPr>
        <p:blipFill>
          <a:blip r:embed="rId3"/>
          <a:srcRect/>
          <a:stretch/>
        </p:blipFill>
        <p:spPr>
          <a:xfrm>
            <a:off x="2552020" y="4159250"/>
            <a:ext cx="3192235" cy="2234565"/>
          </a:xfrm>
          <a:prstGeom prst="rect">
            <a:avLst/>
          </a:prstGeom>
        </p:spPr>
      </p:pic>
      <p:pic>
        <p:nvPicPr>
          <p:cNvPr id="3" name="图片 2"/>
          <p:cNvPicPr>
            <a:picLocks noChangeAspect="1"/>
          </p:cNvPicPr>
          <p:nvPr/>
        </p:nvPicPr>
        <p:blipFill>
          <a:blip r:embed="rId4"/>
          <a:srcRect/>
          <a:stretch/>
        </p:blipFill>
        <p:spPr>
          <a:xfrm>
            <a:off x="6712585" y="4601390"/>
            <a:ext cx="5268595" cy="10264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伪标签生成方法</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该方法基于</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自训练假设</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，通过为未标记数据生成伪标签并结合标记数据训练模型，使用筛选函数保留高置信度样本，并通过平衡参数</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结合监督损失与伪标签损失进行模型优化。</a:t>
            </a: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PU</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Positive and Unlabeled</a:t>
            </a:r>
            <a:r>
              <a:rPr lang="zh-CN" altLang="en-US" b="1" dirty="0">
                <a:latin typeface="微软雅黑" panose="020B0503020204020204" pitchFamily="34" charset="-122"/>
                <a:ea typeface="微软雅黑" panose="020B0503020204020204" pitchFamily="34" charset="-122"/>
              </a:rPr>
              <a:t>）学习</a:t>
            </a:r>
          </a:p>
        </p:txBody>
      </p:sp>
      <p:sp>
        <p:nvSpPr>
          <p:cNvPr id="17" name="文本框 16"/>
          <p:cNvSpPr txBox="1"/>
          <p:nvPr/>
        </p:nvSpPr>
        <p:spPr>
          <a:xfrm>
            <a:off x="6712585" y="2254885"/>
            <a:ext cx="4792345" cy="2306320"/>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学习通过仅使用正例样本和未标记数据构建分类模型，采用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将未标记数据视为负例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的简单策略或</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 Bagging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等改进技术，以及</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两步法</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先识别可靠负样本，再迭代训练分类器</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来逐步提升模型性能。</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半监督学习</a:t>
            </a:r>
          </a:p>
        </p:txBody>
      </p:sp>
      <p:graphicFrame>
        <p:nvGraphicFramePr>
          <p:cNvPr id="3" name="对象 2">
            <a:extLst>
              <a:ext uri="{FF2B5EF4-FFF2-40B4-BE49-F238E27FC236}">
                <a16:creationId xmlns:a16="http://schemas.microsoft.com/office/drawing/2014/main" id="{6E2D5617-14AF-4291-AC7F-D412D8B4399A}"/>
              </a:ext>
            </a:extLst>
          </p:cNvPr>
          <p:cNvGraphicFramePr>
            <a:graphicFrameLocks noChangeAspect="1"/>
          </p:cNvGraphicFramePr>
          <p:nvPr>
            <p:extLst>
              <p:ext uri="{D42A27DB-BD31-4B8C-83A1-F6EECF244321}">
                <p14:modId xmlns:p14="http://schemas.microsoft.com/office/powerpoint/2010/main" val="1566518161"/>
              </p:ext>
            </p:extLst>
          </p:nvPr>
        </p:nvGraphicFramePr>
        <p:xfrm>
          <a:off x="2115157" y="4311650"/>
          <a:ext cx="3665275" cy="715010"/>
        </p:xfrm>
        <a:graphic>
          <a:graphicData uri="http://schemas.openxmlformats.org/presentationml/2006/ole">
            <mc:AlternateContent xmlns:mc="http://schemas.openxmlformats.org/markup-compatibility/2006">
              <mc:Choice xmlns:v="urn:schemas-microsoft-com:vml" Requires="v">
                <p:oleObj spid="_x0000_s1293" name="Equation" r:id="rId4" imgW="2578904" imgH="503736" progId="Equation.DSMT4">
                  <p:embed/>
                </p:oleObj>
              </mc:Choice>
              <mc:Fallback>
                <p:oleObj name="Equation" r:id="rId4" imgW="2578904" imgH="503736" progId="Equation.DSMT4">
                  <p:embed/>
                  <p:pic>
                    <p:nvPicPr>
                      <p:cNvPr id="0" name=""/>
                      <p:cNvPicPr/>
                      <p:nvPr/>
                    </p:nvPicPr>
                    <p:blipFill>
                      <a:blip r:embed="rId5"/>
                      <a:stretch>
                        <a:fillRect/>
                      </a:stretch>
                    </p:blipFill>
                    <p:spPr>
                      <a:xfrm>
                        <a:off x="2115157" y="4311650"/>
                        <a:ext cx="3665275" cy="71501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66BD563-6656-4E56-BE8E-102261FC3D7E}"/>
              </a:ext>
            </a:extLst>
          </p:cNvPr>
          <p:cNvGraphicFramePr>
            <a:graphicFrameLocks noChangeAspect="1"/>
          </p:cNvGraphicFramePr>
          <p:nvPr>
            <p:extLst>
              <p:ext uri="{D42A27DB-BD31-4B8C-83A1-F6EECF244321}">
                <p14:modId xmlns:p14="http://schemas.microsoft.com/office/powerpoint/2010/main" val="2670772486"/>
              </p:ext>
            </p:extLst>
          </p:nvPr>
        </p:nvGraphicFramePr>
        <p:xfrm>
          <a:off x="2806828" y="5384720"/>
          <a:ext cx="1860422" cy="530156"/>
        </p:xfrm>
        <a:graphic>
          <a:graphicData uri="http://schemas.openxmlformats.org/presentationml/2006/ole">
            <mc:AlternateContent xmlns:mc="http://schemas.openxmlformats.org/markup-compatibility/2006">
              <mc:Choice xmlns:v="urn:schemas-microsoft-com:vml" Requires="v">
                <p:oleObj spid="_x0000_s1294" name="Equation" r:id="rId6" imgW="907559" imgH="259216" progId="Equation.DSMT4">
                  <p:embed/>
                </p:oleObj>
              </mc:Choice>
              <mc:Fallback>
                <p:oleObj name="Equation" r:id="rId6" imgW="907559" imgH="259216" progId="Equation.DSMT4">
                  <p:embed/>
                  <p:pic>
                    <p:nvPicPr>
                      <p:cNvPr id="0" name=""/>
                      <p:cNvPicPr/>
                      <p:nvPr/>
                    </p:nvPicPr>
                    <p:blipFill>
                      <a:blip r:embed="rId7"/>
                      <a:stretch>
                        <a:fillRect/>
                      </a:stretch>
                    </p:blipFill>
                    <p:spPr>
                      <a:xfrm>
                        <a:off x="2806828" y="5384720"/>
                        <a:ext cx="1860422" cy="530156"/>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B94C6B7-8C7D-495E-85BE-919F55F8D4BB}"/>
              </a:ext>
            </a:extLst>
          </p:cNvPr>
          <p:cNvSpPr txBox="1"/>
          <p:nvPr/>
        </p:nvSpPr>
        <p:spPr>
          <a:xfrm>
            <a:off x="5825492" y="4453375"/>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(2-3)</a:t>
            </a:r>
            <a:endParaRPr lang="zh-CN" altLang="en-US" dirty="0">
              <a:solidFill>
                <a:srgbClr val="FF0000"/>
              </a:solidFill>
            </a:endParaRPr>
          </a:p>
        </p:txBody>
      </p:sp>
      <p:sp>
        <p:nvSpPr>
          <p:cNvPr id="33" name="文本框 32">
            <a:extLst>
              <a:ext uri="{FF2B5EF4-FFF2-40B4-BE49-F238E27FC236}">
                <a16:creationId xmlns:a16="http://schemas.microsoft.com/office/drawing/2014/main" id="{640B2041-0AFE-40E8-918C-F3BEE83D52E2}"/>
              </a:ext>
            </a:extLst>
          </p:cNvPr>
          <p:cNvSpPr txBox="1"/>
          <p:nvPr/>
        </p:nvSpPr>
        <p:spPr>
          <a:xfrm>
            <a:off x="5825492" y="5465132"/>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(2-4)</a:t>
            </a:r>
            <a:endParaRPr lang="zh-CN" altLang="en-US" dirty="0">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DOWSIZE" val="100"/>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SHADOWSIZE" val="100"/>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SHADOWSIZE" val="100"/>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SHADOWSIZE" val="100"/>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7.xml><?xml version="1.0" encoding="utf-8"?>
<p:tagLst xmlns:a="http://schemas.openxmlformats.org/drawingml/2006/main" xmlns:r="http://schemas.openxmlformats.org/officeDocument/2006/relationships" xmlns:p="http://schemas.openxmlformats.org/presentationml/2006/main">
  <p:tag name="TABLE_ENDDRAG_ORIGIN_RECT" val="353*329"/>
  <p:tag name="TABLE_ENDDRAG_RECT" val="160*191*353*329"/>
</p:tagLst>
</file>

<file path=ppt/tags/tag5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SHADOWSIZE" val="100"/>
</p:tagLst>
</file>

<file path=ppt/tags/tag6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7.xml><?xml version="1.0" encoding="utf-8"?>
<p:tagLst xmlns:a="http://schemas.openxmlformats.org/drawingml/2006/main" xmlns:r="http://schemas.openxmlformats.org/officeDocument/2006/relationships" xmlns:p="http://schemas.openxmlformats.org/presentationml/2006/main">
  <p:tag name="WPP_GENERATEPICTURE" val="1"/>
</p:tagLst>
</file>

<file path=ppt/tags/tag8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TotalTime>
  <Words>4353</Words>
  <Application>Microsoft Office PowerPoint</Application>
  <PresentationFormat>宽屏</PresentationFormat>
  <Paragraphs>521</Paragraphs>
  <Slides>37</Slides>
  <Notes>1</Notes>
  <HiddenSlides>0</HiddenSlides>
  <MMClips>0</MMClips>
  <ScaleCrop>false</ScaleCrop>
  <HeadingPairs>
    <vt:vector size="8" baseType="variant">
      <vt:variant>
        <vt:lpstr>已用的字体</vt:lpstr>
      </vt:variant>
      <vt:variant>
        <vt:i4>17</vt:i4>
      </vt: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57" baseType="lpstr">
      <vt:lpstr>MS Gothic</vt:lpstr>
      <vt:lpstr>OPPOSans B</vt:lpstr>
      <vt:lpstr>OPPOSans L</vt:lpstr>
      <vt:lpstr>OPPOSans R</vt:lpstr>
      <vt:lpstr>Times Newer Roman</vt:lpstr>
      <vt:lpstr>等线</vt:lpstr>
      <vt:lpstr>等线 Light</vt:lpstr>
      <vt:lpstr>汉仪雅酷黑 65W</vt:lpstr>
      <vt:lpstr>思源黑体 CN Light</vt:lpstr>
      <vt:lpstr>思源宋体 Heavy</vt:lpstr>
      <vt:lpstr>SimSun</vt:lpstr>
      <vt:lpstr>SimSun</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653</cp:revision>
  <dcterms:created xsi:type="dcterms:W3CDTF">2023-05-11T12:03:00Z</dcterms:created>
  <dcterms:modified xsi:type="dcterms:W3CDTF">2025-05-15T07:59:10Z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